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28"/>
  </p:notesMasterIdLst>
  <p:sldIdLst>
    <p:sldId id="256" r:id="rId2"/>
    <p:sldId id="259" r:id="rId3"/>
    <p:sldId id="264" r:id="rId4"/>
    <p:sldId id="282" r:id="rId5"/>
    <p:sldId id="261" r:id="rId6"/>
    <p:sldId id="263" r:id="rId7"/>
    <p:sldId id="284" r:id="rId8"/>
    <p:sldId id="286" r:id="rId9"/>
    <p:sldId id="287" r:id="rId10"/>
    <p:sldId id="265" r:id="rId11"/>
    <p:sldId id="266" r:id="rId12"/>
    <p:sldId id="271" r:id="rId13"/>
    <p:sldId id="267" r:id="rId14"/>
    <p:sldId id="272" r:id="rId15"/>
    <p:sldId id="268" r:id="rId16"/>
    <p:sldId id="269" r:id="rId17"/>
    <p:sldId id="273" r:id="rId18"/>
    <p:sldId id="270" r:id="rId19"/>
    <p:sldId id="281" r:id="rId20"/>
    <p:sldId id="277" r:id="rId21"/>
    <p:sldId id="275" r:id="rId22"/>
    <p:sldId id="279" r:id="rId23"/>
    <p:sldId id="280" r:id="rId24"/>
    <p:sldId id="278" r:id="rId25"/>
    <p:sldId id="289" r:id="rId26"/>
    <p:sldId id="27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74" autoAdjust="0"/>
    <p:restoredTop sz="94660"/>
  </p:normalViewPr>
  <p:slideViewPr>
    <p:cSldViewPr snapToGrid="0">
      <p:cViewPr varScale="1">
        <p:scale>
          <a:sx n="94" d="100"/>
          <a:sy n="94" d="100"/>
        </p:scale>
        <p:origin x="114" y="1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D72BF9-D856-41A9-B59E-A800C1819D49}"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0F47D671-A0FC-445B-9F56-7BE440265017}">
      <dgm:prSet custT="1"/>
      <dgm:spPr/>
      <dgm:t>
        <a:bodyPr/>
        <a:lstStyle/>
        <a:p>
          <a:r>
            <a:rPr lang="en-US" sz="1200" b="1">
              <a:latin typeface="Calibri" panose="020F0502020204030204" pitchFamily="34" charset="0"/>
              <a:ea typeface="Calibri" panose="020F0502020204030204" pitchFamily="34" charset="0"/>
              <a:cs typeface="Calibri" panose="020F0502020204030204" pitchFamily="34" charset="0"/>
            </a:rPr>
            <a:t>Problem Statement:</a:t>
          </a:r>
          <a:endParaRPr lang="en-US" sz="1200">
            <a:latin typeface="Calibri" panose="020F0502020204030204" pitchFamily="34" charset="0"/>
            <a:ea typeface="Calibri" panose="020F0502020204030204" pitchFamily="34" charset="0"/>
            <a:cs typeface="Calibri" panose="020F0502020204030204" pitchFamily="34" charset="0"/>
          </a:endParaRPr>
        </a:p>
      </dgm:t>
    </dgm:pt>
    <dgm:pt modelId="{3A18A19E-0505-4062-B9C1-EFFB58ECE925}" type="parTrans" cxnId="{DC23B355-A580-4008-B662-A025DCF8B22D}">
      <dgm:prSet/>
      <dgm:spPr/>
      <dgm:t>
        <a:bodyPr/>
        <a:lstStyle/>
        <a:p>
          <a:endParaRPr lang="en-US"/>
        </a:p>
      </dgm:t>
    </dgm:pt>
    <dgm:pt modelId="{9E1B8862-DD88-439A-8F41-6FEFC625917F}" type="sibTrans" cxnId="{DC23B355-A580-4008-B662-A025DCF8B22D}">
      <dgm:prSet/>
      <dgm:spPr/>
      <dgm:t>
        <a:bodyPr/>
        <a:lstStyle/>
        <a:p>
          <a:endParaRPr lang="en-US"/>
        </a:p>
      </dgm:t>
    </dgm:pt>
    <dgm:pt modelId="{0264C0FA-5D09-49F2-ACBB-5B85CA475A9B}">
      <dgm:prSet custT="1"/>
      <dgm:spPr/>
      <dgm:t>
        <a:bodyPr/>
        <a:lstStyle/>
        <a:p>
          <a:r>
            <a:rPr lang="en-US" sz="1200" dirty="0">
              <a:latin typeface="Times New Roman"/>
              <a:ea typeface="Times New Roman"/>
              <a:cs typeface="Times New Roman"/>
              <a:sym typeface="Times New Roman"/>
            </a:rPr>
            <a:t>Identifying how many in hospital mortalities has been happened in a specific facility, identifying the root causes of these mortalities like past chronic diseases, health care or any other. Predicting these using machine learning will help reduce in hospital mortality.  </a:t>
          </a:r>
          <a:r>
            <a:rPr lang="en-US" sz="1200" dirty="0">
              <a:latin typeface="Times New Roman"/>
              <a:cs typeface="Times New Roman"/>
              <a:sym typeface="Times New Roman"/>
            </a:rPr>
            <a:t>provide the patient with the facility that is near him which has less mortality rates Along with that, we are also recommending the nearest performance-based facility which improves the patient chances of survival</a:t>
          </a:r>
          <a:endParaRPr lang="en-US" sz="1200" dirty="0"/>
        </a:p>
      </dgm:t>
    </dgm:pt>
    <dgm:pt modelId="{2E3F87CF-B84A-4985-9D87-0DC25DC0B9C6}" type="parTrans" cxnId="{34F0FCB9-790D-4C18-AF92-6166C9928FC9}">
      <dgm:prSet/>
      <dgm:spPr/>
      <dgm:t>
        <a:bodyPr/>
        <a:lstStyle/>
        <a:p>
          <a:endParaRPr lang="en-US"/>
        </a:p>
      </dgm:t>
    </dgm:pt>
    <dgm:pt modelId="{AA8D312B-AE6D-4652-A21C-2A8F0939E84B}" type="sibTrans" cxnId="{34F0FCB9-790D-4C18-AF92-6166C9928FC9}">
      <dgm:prSet/>
      <dgm:spPr/>
      <dgm:t>
        <a:bodyPr/>
        <a:lstStyle/>
        <a:p>
          <a:endParaRPr lang="en-US"/>
        </a:p>
      </dgm:t>
    </dgm:pt>
    <dgm:pt modelId="{E30EBA63-5ABC-455D-B5F7-2EBBA723ADA2}">
      <dgm:prSet custT="1"/>
      <dgm:spPr/>
      <dgm:t>
        <a:bodyPr/>
        <a:lstStyle/>
        <a:p>
          <a:r>
            <a:rPr lang="en-US" sz="1100">
              <a:latin typeface="Calibri" panose="020F0502020204030204" pitchFamily="34" charset="0"/>
              <a:ea typeface="Calibri" panose="020F0502020204030204" pitchFamily="34" charset="0"/>
              <a:cs typeface="Calibri" panose="020F0502020204030204" pitchFamily="34" charset="0"/>
            </a:rPr>
            <a:t>The system should take the patient’s location as input and recommend the best-performing facilities nearby, ensuring personalized and efficient healthcare access.</a:t>
          </a:r>
        </a:p>
      </dgm:t>
    </dgm:pt>
    <dgm:pt modelId="{5EDC6BA4-5DE8-494E-98C5-87AF6A86EC94}" type="parTrans" cxnId="{45B572CC-4421-47DF-A7D1-B0B1DAFD650B}">
      <dgm:prSet/>
      <dgm:spPr/>
      <dgm:t>
        <a:bodyPr/>
        <a:lstStyle/>
        <a:p>
          <a:endParaRPr lang="en-US"/>
        </a:p>
      </dgm:t>
    </dgm:pt>
    <dgm:pt modelId="{1AC20B88-9616-49DB-86E0-2BE9401EBB5B}" type="sibTrans" cxnId="{45B572CC-4421-47DF-A7D1-B0B1DAFD650B}">
      <dgm:prSet/>
      <dgm:spPr/>
      <dgm:t>
        <a:bodyPr/>
        <a:lstStyle/>
        <a:p>
          <a:endParaRPr lang="en-US"/>
        </a:p>
      </dgm:t>
    </dgm:pt>
    <dgm:pt modelId="{07096CBF-F8D9-4AF2-BAA1-A9D5210EF6BF}">
      <dgm:prSet custT="1"/>
      <dgm:spPr/>
      <dgm:t>
        <a:bodyPr/>
        <a:lstStyle/>
        <a:p>
          <a:r>
            <a:rPr lang="en-US" sz="1200" b="1">
              <a:latin typeface="Calibri" panose="020F0502020204030204" pitchFamily="34" charset="0"/>
              <a:ea typeface="Calibri" panose="020F0502020204030204" pitchFamily="34" charset="0"/>
              <a:cs typeface="Calibri" panose="020F0502020204030204" pitchFamily="34" charset="0"/>
            </a:rPr>
            <a:t>Solution Approach</a:t>
          </a:r>
          <a:endParaRPr lang="en-US" sz="1200">
            <a:latin typeface="Calibri" panose="020F0502020204030204" pitchFamily="34" charset="0"/>
            <a:ea typeface="Calibri" panose="020F0502020204030204" pitchFamily="34" charset="0"/>
            <a:cs typeface="Calibri" panose="020F0502020204030204" pitchFamily="34" charset="0"/>
          </a:endParaRPr>
        </a:p>
      </dgm:t>
    </dgm:pt>
    <dgm:pt modelId="{D6DDFEA5-4595-4287-8CB7-AD36F3D5094E}" type="parTrans" cxnId="{2A601F1F-36F8-41C4-A6F2-198C6539DA47}">
      <dgm:prSet/>
      <dgm:spPr/>
      <dgm:t>
        <a:bodyPr/>
        <a:lstStyle/>
        <a:p>
          <a:endParaRPr lang="en-US"/>
        </a:p>
      </dgm:t>
    </dgm:pt>
    <dgm:pt modelId="{B17A6CBD-EAC9-4602-A857-3C46903CD3ED}" type="sibTrans" cxnId="{2A601F1F-36F8-41C4-A6F2-198C6539DA47}">
      <dgm:prSet/>
      <dgm:spPr/>
      <dgm:t>
        <a:bodyPr/>
        <a:lstStyle/>
        <a:p>
          <a:endParaRPr lang="en-US"/>
        </a:p>
      </dgm:t>
    </dgm:pt>
    <dgm:pt modelId="{3E95E721-72F2-494F-95DB-D367619218AE}">
      <dgm:prSet custT="1"/>
      <dgm:spPr/>
      <dgm:t>
        <a:bodyPr/>
        <a:lstStyle/>
        <a:p>
          <a:r>
            <a:rPr lang="en-US" sz="1200" b="1">
              <a:latin typeface="Calibri" panose="020F0502020204030204" pitchFamily="34" charset="0"/>
              <a:ea typeface="Calibri" panose="020F0502020204030204" pitchFamily="34" charset="0"/>
              <a:cs typeface="Calibri" panose="020F0502020204030204" pitchFamily="34" charset="0"/>
            </a:rPr>
            <a:t>Input Data:</a:t>
          </a:r>
          <a:endParaRPr lang="en-US" sz="1200">
            <a:latin typeface="Calibri" panose="020F0502020204030204" pitchFamily="34" charset="0"/>
            <a:ea typeface="Calibri" panose="020F0502020204030204" pitchFamily="34" charset="0"/>
            <a:cs typeface="Calibri" panose="020F0502020204030204" pitchFamily="34" charset="0"/>
          </a:endParaRPr>
        </a:p>
      </dgm:t>
    </dgm:pt>
    <dgm:pt modelId="{8A2CF4CA-A2A6-4CFF-9804-9F23B16A9134}" type="parTrans" cxnId="{134E9FC5-76F2-403E-B9AF-60FE26076DF8}">
      <dgm:prSet/>
      <dgm:spPr/>
      <dgm:t>
        <a:bodyPr/>
        <a:lstStyle/>
        <a:p>
          <a:endParaRPr lang="en-US"/>
        </a:p>
      </dgm:t>
    </dgm:pt>
    <dgm:pt modelId="{07D9F2DE-AF4F-4BE6-901B-4C2CD48CDF76}" type="sibTrans" cxnId="{134E9FC5-76F2-403E-B9AF-60FE26076DF8}">
      <dgm:prSet/>
      <dgm:spPr/>
      <dgm:t>
        <a:bodyPr/>
        <a:lstStyle/>
        <a:p>
          <a:endParaRPr lang="en-US"/>
        </a:p>
      </dgm:t>
    </dgm:pt>
    <dgm:pt modelId="{2DF8973F-5B31-4F3F-93E6-B1D416BCBC70}">
      <dgm:prSet custT="1"/>
      <dgm:spPr/>
      <dgm:t>
        <a:bodyPr/>
        <a:lstStyle/>
        <a:p>
          <a:r>
            <a:rPr lang="en-US" sz="1200" dirty="0">
              <a:latin typeface="Calibri" panose="020F0502020204030204" pitchFamily="34" charset="0"/>
              <a:ea typeface="Calibri" panose="020F0502020204030204" pitchFamily="34" charset="0"/>
              <a:cs typeface="Calibri" panose="020F0502020204030204" pitchFamily="34" charset="0"/>
            </a:rPr>
            <a:t>Patient location (e.g., </a:t>
          </a:r>
          <a:r>
            <a:rPr lang="en-US" sz="1200" b="1" dirty="0">
              <a:latin typeface="Calibri" panose="020F0502020204030204" pitchFamily="34" charset="0"/>
              <a:ea typeface="Calibri" panose="020F0502020204030204" pitchFamily="34" charset="0"/>
              <a:cs typeface="Calibri" panose="020F0502020204030204" pitchFamily="34" charset="0"/>
            </a:rPr>
            <a:t>ZIP Code</a:t>
          </a:r>
          <a:r>
            <a:rPr lang="en-US" sz="1200" dirty="0">
              <a:latin typeface="Calibri" panose="020F0502020204030204" pitchFamily="34" charset="0"/>
              <a:ea typeface="Calibri" panose="020F0502020204030204" pitchFamily="34" charset="0"/>
              <a:cs typeface="Calibri" panose="020F0502020204030204" pitchFamily="34" charset="0"/>
            </a:rPr>
            <a:t>, </a:t>
          </a:r>
          <a:r>
            <a:rPr lang="en-US" sz="1200" b="1" dirty="0">
              <a:latin typeface="Calibri" panose="020F0502020204030204" pitchFamily="34" charset="0"/>
              <a:ea typeface="Calibri" panose="020F0502020204030204" pitchFamily="34" charset="0"/>
              <a:cs typeface="Calibri" panose="020F0502020204030204" pitchFamily="34" charset="0"/>
            </a:rPr>
            <a:t>city</a:t>
          </a:r>
          <a:r>
            <a:rPr lang="en-US" sz="1200" dirty="0">
              <a:latin typeface="Calibri" panose="020F0502020204030204" pitchFamily="34" charset="0"/>
              <a:ea typeface="Calibri" panose="020F0502020204030204" pitchFamily="34" charset="0"/>
              <a:cs typeface="Calibri" panose="020F0502020204030204" pitchFamily="34" charset="0"/>
            </a:rPr>
            <a:t>, or </a:t>
          </a:r>
          <a:r>
            <a:rPr lang="en-US" sz="1200" b="1" dirty="0">
              <a:latin typeface="Calibri" panose="020F0502020204030204" pitchFamily="34" charset="0"/>
              <a:ea typeface="Calibri" panose="020F0502020204030204" pitchFamily="34" charset="0"/>
              <a:cs typeface="Calibri" panose="020F0502020204030204" pitchFamily="34" charset="0"/>
            </a:rPr>
            <a:t>coordinates</a:t>
          </a:r>
          <a:r>
            <a:rPr lang="en-US" sz="1200" dirty="0">
              <a:latin typeface="Calibri" panose="020F0502020204030204" pitchFamily="34" charset="0"/>
              <a:ea typeface="Calibri" panose="020F0502020204030204" pitchFamily="34" charset="0"/>
              <a:cs typeface="Calibri" panose="020F0502020204030204" pitchFamily="34" charset="0"/>
            </a:rPr>
            <a:t>).</a:t>
          </a:r>
        </a:p>
      </dgm:t>
    </dgm:pt>
    <dgm:pt modelId="{3A7E3268-90E3-4B70-906B-622811205450}" type="parTrans" cxnId="{122DD76D-D1DC-420C-9AB7-34763F9F1819}">
      <dgm:prSet/>
      <dgm:spPr/>
      <dgm:t>
        <a:bodyPr/>
        <a:lstStyle/>
        <a:p>
          <a:endParaRPr lang="en-US"/>
        </a:p>
      </dgm:t>
    </dgm:pt>
    <dgm:pt modelId="{5A8E6F13-1F4C-4239-9DEE-485385228E79}" type="sibTrans" cxnId="{122DD76D-D1DC-420C-9AB7-34763F9F1819}">
      <dgm:prSet/>
      <dgm:spPr/>
      <dgm:t>
        <a:bodyPr/>
        <a:lstStyle/>
        <a:p>
          <a:endParaRPr lang="en-US"/>
        </a:p>
      </dgm:t>
    </dgm:pt>
    <dgm:pt modelId="{5500E759-193C-4129-9093-F3A5B4D9E753}">
      <dgm:prSet custT="1"/>
      <dgm:spPr/>
      <dgm:t>
        <a:bodyPr/>
        <a:lstStyle/>
        <a:p>
          <a:r>
            <a:rPr lang="en-US" sz="1200" dirty="0">
              <a:latin typeface="Calibri" panose="020F0502020204030204" pitchFamily="34" charset="0"/>
              <a:ea typeface="Calibri" panose="020F0502020204030204" pitchFamily="34" charset="0"/>
              <a:cs typeface="Calibri" panose="020F0502020204030204" pitchFamily="34" charset="0"/>
            </a:rPr>
            <a:t>Optional: Patient's medical condition (e.g., "pneumonia," "heart attack").</a:t>
          </a:r>
        </a:p>
      </dgm:t>
    </dgm:pt>
    <dgm:pt modelId="{813FF81B-2943-4930-9CA4-E7220CCA2B8F}" type="parTrans" cxnId="{F4F80B6B-EB10-4634-933B-F509E51BE720}">
      <dgm:prSet/>
      <dgm:spPr/>
      <dgm:t>
        <a:bodyPr/>
        <a:lstStyle/>
        <a:p>
          <a:endParaRPr lang="en-US"/>
        </a:p>
      </dgm:t>
    </dgm:pt>
    <dgm:pt modelId="{C70159D3-8B0E-4087-B0A1-628C545B151F}" type="sibTrans" cxnId="{F4F80B6B-EB10-4634-933B-F509E51BE720}">
      <dgm:prSet/>
      <dgm:spPr/>
      <dgm:t>
        <a:bodyPr/>
        <a:lstStyle/>
        <a:p>
          <a:endParaRPr lang="en-US"/>
        </a:p>
      </dgm:t>
    </dgm:pt>
    <dgm:pt modelId="{57AB8EA3-A916-4748-973F-86AAA984D335}">
      <dgm:prSet custT="1"/>
      <dgm:spPr/>
      <dgm:t>
        <a:bodyPr/>
        <a:lstStyle/>
        <a:p>
          <a:r>
            <a:rPr lang="en-US" sz="1200" b="1">
              <a:latin typeface="Calibri" panose="020F0502020204030204" pitchFamily="34" charset="0"/>
              <a:ea typeface="Calibri" panose="020F0502020204030204" pitchFamily="34" charset="0"/>
              <a:cs typeface="Calibri" panose="020F0502020204030204" pitchFamily="34" charset="0"/>
            </a:rPr>
            <a:t>Processing Workflow:</a:t>
          </a:r>
          <a:endParaRPr lang="en-US" sz="1200">
            <a:latin typeface="Calibri" panose="020F0502020204030204" pitchFamily="34" charset="0"/>
            <a:ea typeface="Calibri" panose="020F0502020204030204" pitchFamily="34" charset="0"/>
            <a:cs typeface="Calibri" panose="020F0502020204030204" pitchFamily="34" charset="0"/>
          </a:endParaRPr>
        </a:p>
      </dgm:t>
    </dgm:pt>
    <dgm:pt modelId="{C53478EC-EC7C-4588-9061-2F4FAE0028BD}" type="parTrans" cxnId="{D66B1C14-D7DC-4AFE-BE89-D0522CEFD5A2}">
      <dgm:prSet/>
      <dgm:spPr/>
      <dgm:t>
        <a:bodyPr/>
        <a:lstStyle/>
        <a:p>
          <a:endParaRPr lang="en-US"/>
        </a:p>
      </dgm:t>
    </dgm:pt>
    <dgm:pt modelId="{1E093C08-F873-4C9A-8ADC-D4A975D4FEE6}" type="sibTrans" cxnId="{D66B1C14-D7DC-4AFE-BE89-D0522CEFD5A2}">
      <dgm:prSet/>
      <dgm:spPr/>
      <dgm:t>
        <a:bodyPr/>
        <a:lstStyle/>
        <a:p>
          <a:endParaRPr lang="en-US"/>
        </a:p>
      </dgm:t>
    </dgm:pt>
    <dgm:pt modelId="{21B386FF-2211-4E23-8C1B-906A283EFA42}">
      <dgm:prSet custT="1"/>
      <dgm:spPr/>
      <dgm:t>
        <a:bodyPr/>
        <a:lstStyle/>
        <a:p>
          <a:r>
            <a:rPr lang="en-US" sz="1200" dirty="0">
              <a:latin typeface="Calibri" panose="020F0502020204030204" pitchFamily="34" charset="0"/>
              <a:ea typeface="Calibri" panose="020F0502020204030204" pitchFamily="34" charset="0"/>
              <a:cs typeface="Calibri" panose="020F0502020204030204" pitchFamily="34" charset="0"/>
            </a:rPr>
            <a:t>Identify healthcare facilities within a specific </a:t>
          </a:r>
          <a:r>
            <a:rPr lang="en-US" sz="1200" b="1" dirty="0">
              <a:latin typeface="Calibri" panose="020F0502020204030204" pitchFamily="34" charset="0"/>
              <a:ea typeface="Calibri" panose="020F0502020204030204" pitchFamily="34" charset="0"/>
              <a:cs typeface="Calibri" panose="020F0502020204030204" pitchFamily="34" charset="0"/>
            </a:rPr>
            <a:t>radius</a:t>
          </a:r>
          <a:r>
            <a:rPr lang="en-US" sz="1200" dirty="0">
              <a:latin typeface="Calibri" panose="020F0502020204030204" pitchFamily="34" charset="0"/>
              <a:ea typeface="Calibri" panose="020F0502020204030204" pitchFamily="34" charset="0"/>
              <a:cs typeface="Calibri" panose="020F0502020204030204" pitchFamily="34" charset="0"/>
            </a:rPr>
            <a:t> (e.g., 10-50 miles) from the patient's location.</a:t>
          </a:r>
        </a:p>
      </dgm:t>
    </dgm:pt>
    <dgm:pt modelId="{95003898-F5F9-4F6C-8EEE-1BFE6CAC7381}" type="parTrans" cxnId="{87673D8A-7C81-4933-B7CF-A5376D716FE3}">
      <dgm:prSet/>
      <dgm:spPr/>
      <dgm:t>
        <a:bodyPr/>
        <a:lstStyle/>
        <a:p>
          <a:endParaRPr lang="en-US"/>
        </a:p>
      </dgm:t>
    </dgm:pt>
    <dgm:pt modelId="{080162BF-B0DD-49EF-9E2B-59D7A97FA285}" type="sibTrans" cxnId="{87673D8A-7C81-4933-B7CF-A5376D716FE3}">
      <dgm:prSet/>
      <dgm:spPr/>
      <dgm:t>
        <a:bodyPr/>
        <a:lstStyle/>
        <a:p>
          <a:endParaRPr lang="en-US"/>
        </a:p>
      </dgm:t>
    </dgm:pt>
    <dgm:pt modelId="{9B23E95B-F091-4A0A-9D7E-5FDBA01EC434}">
      <dgm:prSet custT="1"/>
      <dgm:spPr/>
      <dgm:t>
        <a:bodyPr/>
        <a:lstStyle/>
        <a:p>
          <a:r>
            <a:rPr lang="en-US" sz="1200" dirty="0">
              <a:latin typeface="Calibri" panose="020F0502020204030204" pitchFamily="34" charset="0"/>
              <a:ea typeface="Calibri" panose="020F0502020204030204" pitchFamily="34" charset="0"/>
              <a:cs typeface="Calibri" panose="020F0502020204030204" pitchFamily="34" charset="0"/>
            </a:rPr>
            <a:t>Filter facilities based on their </a:t>
          </a:r>
          <a:r>
            <a:rPr lang="en-US" sz="1200" b="1" dirty="0">
              <a:latin typeface="Calibri" panose="020F0502020204030204" pitchFamily="34" charset="0"/>
              <a:ea typeface="Calibri" panose="020F0502020204030204" pitchFamily="34" charset="0"/>
              <a:cs typeface="Calibri" panose="020F0502020204030204" pitchFamily="34" charset="0"/>
            </a:rPr>
            <a:t>Measure Name</a:t>
          </a:r>
          <a:r>
            <a:rPr lang="en-US" sz="1200" dirty="0">
              <a:latin typeface="Calibri" panose="020F0502020204030204" pitchFamily="34" charset="0"/>
              <a:ea typeface="Calibri" panose="020F0502020204030204" pitchFamily="34" charset="0"/>
              <a:cs typeface="Calibri" panose="020F0502020204030204" pitchFamily="34" charset="0"/>
            </a:rPr>
            <a:t> related to the medical condition (e.g., "Death rate for pneumonia patients").</a:t>
          </a:r>
        </a:p>
      </dgm:t>
    </dgm:pt>
    <dgm:pt modelId="{17D25E33-8ED6-46D2-BA3B-CAB6C63880F0}" type="parTrans" cxnId="{52E5D078-C421-4263-9D4C-CAD7C517BAA7}">
      <dgm:prSet/>
      <dgm:spPr/>
      <dgm:t>
        <a:bodyPr/>
        <a:lstStyle/>
        <a:p>
          <a:endParaRPr lang="en-US"/>
        </a:p>
      </dgm:t>
    </dgm:pt>
    <dgm:pt modelId="{68D2C999-BC5A-42A7-A213-3E835DFE31DE}" type="sibTrans" cxnId="{52E5D078-C421-4263-9D4C-CAD7C517BAA7}">
      <dgm:prSet/>
      <dgm:spPr/>
      <dgm:t>
        <a:bodyPr/>
        <a:lstStyle/>
        <a:p>
          <a:endParaRPr lang="en-US"/>
        </a:p>
      </dgm:t>
    </dgm:pt>
    <dgm:pt modelId="{E5E3CBFA-1C79-44D9-8630-DB194C6BBA05}">
      <dgm:prSet custT="1"/>
      <dgm:spPr/>
      <dgm:t>
        <a:bodyPr/>
        <a:lstStyle/>
        <a:p>
          <a:r>
            <a:rPr lang="en-US" sz="1200" dirty="0">
              <a:latin typeface="Calibri" panose="020F0502020204030204" pitchFamily="34" charset="0"/>
              <a:ea typeface="Calibri" panose="020F0502020204030204" pitchFamily="34" charset="0"/>
              <a:cs typeface="Calibri" panose="020F0502020204030204" pitchFamily="34" charset="0"/>
            </a:rPr>
            <a:t>Predict or retrieve performance scores for facilities using an ML model.</a:t>
          </a:r>
        </a:p>
      </dgm:t>
    </dgm:pt>
    <dgm:pt modelId="{8A7A7015-89EF-48D5-8237-1AE2B9122E0E}" type="parTrans" cxnId="{970ADFF4-7D93-427A-A32F-288E292949FD}">
      <dgm:prSet/>
      <dgm:spPr/>
      <dgm:t>
        <a:bodyPr/>
        <a:lstStyle/>
        <a:p>
          <a:endParaRPr lang="en-US"/>
        </a:p>
      </dgm:t>
    </dgm:pt>
    <dgm:pt modelId="{4E05636C-1D48-45DB-A6D5-1D57A0FEAA9D}" type="sibTrans" cxnId="{970ADFF4-7D93-427A-A32F-288E292949FD}">
      <dgm:prSet/>
      <dgm:spPr/>
      <dgm:t>
        <a:bodyPr/>
        <a:lstStyle/>
        <a:p>
          <a:endParaRPr lang="en-US"/>
        </a:p>
      </dgm:t>
    </dgm:pt>
    <dgm:pt modelId="{F2F19436-9F0B-4222-8035-B433A20FA68F}">
      <dgm:prSet custT="1"/>
      <dgm:spPr/>
      <dgm:t>
        <a:bodyPr/>
        <a:lstStyle/>
        <a:p>
          <a:r>
            <a:rPr lang="en-US" sz="1200" dirty="0">
              <a:latin typeface="Calibri" panose="020F0502020204030204" pitchFamily="34" charset="0"/>
              <a:ea typeface="Calibri" panose="020F0502020204030204" pitchFamily="34" charset="0"/>
              <a:cs typeface="Calibri" panose="020F0502020204030204" pitchFamily="34" charset="0"/>
            </a:rPr>
            <a:t>Rank facilities based on their predicted scores and geographic proximity.</a:t>
          </a:r>
        </a:p>
      </dgm:t>
    </dgm:pt>
    <dgm:pt modelId="{96935A96-C9FB-4B86-A417-CF924D36FBC8}" type="parTrans" cxnId="{372ACAE8-B582-4590-8A95-78D586C94AEE}">
      <dgm:prSet/>
      <dgm:spPr/>
      <dgm:t>
        <a:bodyPr/>
        <a:lstStyle/>
        <a:p>
          <a:endParaRPr lang="en-US"/>
        </a:p>
      </dgm:t>
    </dgm:pt>
    <dgm:pt modelId="{D325E778-A216-4C1A-8281-87C117A1BF89}" type="sibTrans" cxnId="{372ACAE8-B582-4590-8A95-78D586C94AEE}">
      <dgm:prSet/>
      <dgm:spPr/>
      <dgm:t>
        <a:bodyPr/>
        <a:lstStyle/>
        <a:p>
          <a:endParaRPr lang="en-US"/>
        </a:p>
      </dgm:t>
    </dgm:pt>
    <dgm:pt modelId="{B9F480EE-303D-4050-A0B1-73D73269BE63}">
      <dgm:prSet custT="1"/>
      <dgm:spPr/>
      <dgm:t>
        <a:bodyPr/>
        <a:lstStyle/>
        <a:p>
          <a:r>
            <a:rPr lang="en-US" sz="1200" b="1" dirty="0">
              <a:latin typeface="Calibri" panose="020F0502020204030204" pitchFamily="34" charset="0"/>
              <a:ea typeface="Calibri" panose="020F0502020204030204" pitchFamily="34" charset="0"/>
              <a:cs typeface="Calibri" panose="020F0502020204030204" pitchFamily="34" charset="0"/>
            </a:rPr>
            <a:t>Output:</a:t>
          </a:r>
          <a:endParaRPr lang="en-US" sz="500" dirty="0"/>
        </a:p>
      </dgm:t>
    </dgm:pt>
    <dgm:pt modelId="{EBD31151-0003-452B-8DFF-D394ADC75566}" type="parTrans" cxnId="{05652994-7A5A-49CF-9114-315F9710D94A}">
      <dgm:prSet/>
      <dgm:spPr/>
      <dgm:t>
        <a:bodyPr/>
        <a:lstStyle/>
        <a:p>
          <a:endParaRPr lang="en-US"/>
        </a:p>
      </dgm:t>
    </dgm:pt>
    <dgm:pt modelId="{0087AEC7-E101-4FD4-9251-A65BB5ED71D3}" type="sibTrans" cxnId="{05652994-7A5A-49CF-9114-315F9710D94A}">
      <dgm:prSet/>
      <dgm:spPr/>
      <dgm:t>
        <a:bodyPr/>
        <a:lstStyle/>
        <a:p>
          <a:endParaRPr lang="en-US"/>
        </a:p>
      </dgm:t>
    </dgm:pt>
    <dgm:pt modelId="{FF1CA016-AAFD-4D5F-B038-E94A5F955679}">
      <dgm:prSet custT="1"/>
      <dgm:spPr/>
      <dgm:t>
        <a:bodyPr/>
        <a:lstStyle/>
        <a:p>
          <a:r>
            <a:rPr lang="en-US" sz="400" dirty="0"/>
            <a:t>A </a:t>
          </a:r>
          <a:r>
            <a:rPr lang="en-US" sz="1200" dirty="0">
              <a:latin typeface="Calibri" panose="020F0502020204030204" pitchFamily="34" charset="0"/>
              <a:ea typeface="Calibri" panose="020F0502020204030204" pitchFamily="34" charset="0"/>
              <a:cs typeface="Calibri" panose="020F0502020204030204" pitchFamily="34" charset="0"/>
            </a:rPr>
            <a:t>ranked list of facilities with the following details:</a:t>
          </a:r>
        </a:p>
      </dgm:t>
    </dgm:pt>
    <dgm:pt modelId="{CC1C6F8F-2FD2-43A3-B9FF-1AE07FB7B88B}" type="parTrans" cxnId="{049DF12A-266B-493A-A20D-95959ADA5737}">
      <dgm:prSet/>
      <dgm:spPr/>
      <dgm:t>
        <a:bodyPr/>
        <a:lstStyle/>
        <a:p>
          <a:endParaRPr lang="en-US"/>
        </a:p>
      </dgm:t>
    </dgm:pt>
    <dgm:pt modelId="{E984F338-73C1-4E10-B259-DE77A5122C76}" type="sibTrans" cxnId="{049DF12A-266B-493A-A20D-95959ADA5737}">
      <dgm:prSet/>
      <dgm:spPr/>
      <dgm:t>
        <a:bodyPr/>
        <a:lstStyle/>
        <a:p>
          <a:endParaRPr lang="en-US"/>
        </a:p>
      </dgm:t>
    </dgm:pt>
    <dgm:pt modelId="{D7791605-9D9E-4C5A-83A0-5AABBA0E7AD2}">
      <dgm:prSet custT="1"/>
      <dgm:spPr/>
      <dgm:t>
        <a:bodyPr/>
        <a:lstStyle/>
        <a:p>
          <a:r>
            <a:rPr lang="en-US" sz="1200" dirty="0">
              <a:latin typeface="Calibri" panose="020F0502020204030204" pitchFamily="34" charset="0"/>
              <a:ea typeface="Calibri" panose="020F0502020204030204" pitchFamily="34" charset="0"/>
              <a:cs typeface="Calibri" panose="020F0502020204030204" pitchFamily="34" charset="0"/>
            </a:rPr>
            <a:t>Facility Name and Address.</a:t>
          </a:r>
        </a:p>
      </dgm:t>
    </dgm:pt>
    <dgm:pt modelId="{E86984EE-D030-46D5-BE6A-3770ABFEAC37}" type="parTrans" cxnId="{ED18A177-D879-4ECB-AB21-58FC854A314C}">
      <dgm:prSet/>
      <dgm:spPr/>
      <dgm:t>
        <a:bodyPr/>
        <a:lstStyle/>
        <a:p>
          <a:endParaRPr lang="en-US"/>
        </a:p>
      </dgm:t>
    </dgm:pt>
    <dgm:pt modelId="{0C386103-4A8E-4F2F-9238-6226CE6C11DD}" type="sibTrans" cxnId="{ED18A177-D879-4ECB-AB21-58FC854A314C}">
      <dgm:prSet/>
      <dgm:spPr/>
      <dgm:t>
        <a:bodyPr/>
        <a:lstStyle/>
        <a:p>
          <a:endParaRPr lang="en-US"/>
        </a:p>
      </dgm:t>
    </dgm:pt>
    <dgm:pt modelId="{51BAED3E-E323-4F1B-9669-A7431225A5E2}">
      <dgm:prSet custT="1"/>
      <dgm:spPr/>
      <dgm:t>
        <a:bodyPr/>
        <a:lstStyle/>
        <a:p>
          <a:r>
            <a:rPr lang="en-US" sz="1200" dirty="0">
              <a:latin typeface="Calibri" panose="020F0502020204030204" pitchFamily="34" charset="0"/>
              <a:ea typeface="Calibri" panose="020F0502020204030204" pitchFamily="34" charset="0"/>
              <a:cs typeface="Calibri" panose="020F0502020204030204" pitchFamily="34" charset="0"/>
            </a:rPr>
            <a:t>Performance Score.</a:t>
          </a:r>
        </a:p>
      </dgm:t>
    </dgm:pt>
    <dgm:pt modelId="{ADF7FD9C-7C07-4AA5-9FF4-9F18776D4604}" type="parTrans" cxnId="{E763E26E-1EB5-4161-B6A9-D6BA5B8A4D84}">
      <dgm:prSet/>
      <dgm:spPr/>
      <dgm:t>
        <a:bodyPr/>
        <a:lstStyle/>
        <a:p>
          <a:endParaRPr lang="en-US"/>
        </a:p>
      </dgm:t>
    </dgm:pt>
    <dgm:pt modelId="{937632BD-DFD2-4492-AFBE-89C72A9E2608}" type="sibTrans" cxnId="{E763E26E-1EB5-4161-B6A9-D6BA5B8A4D84}">
      <dgm:prSet/>
      <dgm:spPr/>
      <dgm:t>
        <a:bodyPr/>
        <a:lstStyle/>
        <a:p>
          <a:endParaRPr lang="en-US"/>
        </a:p>
      </dgm:t>
    </dgm:pt>
    <dgm:pt modelId="{9BB1CD8D-6EA0-4EE6-A883-8C315336EE91}">
      <dgm:prSet custT="1"/>
      <dgm:spPr/>
      <dgm:t>
        <a:bodyPr/>
        <a:lstStyle/>
        <a:p>
          <a:r>
            <a:rPr lang="en-US" sz="1200" dirty="0">
              <a:latin typeface="Calibri" panose="020F0502020204030204" pitchFamily="34" charset="0"/>
              <a:ea typeface="Calibri" panose="020F0502020204030204" pitchFamily="34" charset="0"/>
              <a:cs typeface="Calibri" panose="020F0502020204030204" pitchFamily="34" charset="0"/>
            </a:rPr>
            <a:t>Distance from the patient’s location.</a:t>
          </a:r>
        </a:p>
      </dgm:t>
    </dgm:pt>
    <dgm:pt modelId="{46C49257-44B2-4F2B-B79D-F56D08931E02}" type="parTrans" cxnId="{6328524E-6C77-4FB5-B87E-207C8EEC37FE}">
      <dgm:prSet/>
      <dgm:spPr/>
      <dgm:t>
        <a:bodyPr/>
        <a:lstStyle/>
        <a:p>
          <a:endParaRPr lang="en-US"/>
        </a:p>
      </dgm:t>
    </dgm:pt>
    <dgm:pt modelId="{706D798E-2D05-4638-AED2-EFB881A3D263}" type="sibTrans" cxnId="{6328524E-6C77-4FB5-B87E-207C8EEC37FE}">
      <dgm:prSet/>
      <dgm:spPr/>
      <dgm:t>
        <a:bodyPr/>
        <a:lstStyle/>
        <a:p>
          <a:endParaRPr lang="en-US"/>
        </a:p>
      </dgm:t>
    </dgm:pt>
    <dgm:pt modelId="{A44F4062-5DDE-4D42-B2B3-AD171DB239C4}">
      <dgm:prSet custT="1"/>
      <dgm:spPr/>
      <dgm:t>
        <a:bodyPr/>
        <a:lstStyle/>
        <a:p>
          <a:r>
            <a:rPr lang="en-US" sz="1200" dirty="0">
              <a:latin typeface="Calibri" panose="020F0502020204030204" pitchFamily="34" charset="0"/>
              <a:ea typeface="Calibri" panose="020F0502020204030204" pitchFamily="34" charset="0"/>
              <a:cs typeface="Calibri" panose="020F0502020204030204" pitchFamily="34" charset="0"/>
            </a:rPr>
            <a:t>Contact information (e.g., phone number).</a:t>
          </a:r>
        </a:p>
      </dgm:t>
    </dgm:pt>
    <dgm:pt modelId="{86E1AC0E-E89B-48C7-9CDB-9A2AD622B65A}" type="parTrans" cxnId="{10722660-11FA-4A85-A2F0-45518F628310}">
      <dgm:prSet/>
      <dgm:spPr/>
      <dgm:t>
        <a:bodyPr/>
        <a:lstStyle/>
        <a:p>
          <a:endParaRPr lang="en-US"/>
        </a:p>
      </dgm:t>
    </dgm:pt>
    <dgm:pt modelId="{8434C577-3981-4F16-82F5-1AF62BDEDEBA}" type="sibTrans" cxnId="{10722660-11FA-4A85-A2F0-45518F628310}">
      <dgm:prSet/>
      <dgm:spPr/>
      <dgm:t>
        <a:bodyPr/>
        <a:lstStyle/>
        <a:p>
          <a:endParaRPr lang="en-US"/>
        </a:p>
      </dgm:t>
    </dgm:pt>
    <dgm:pt modelId="{7E72CBF7-CF7A-4FA2-8AF4-53831C40FDDC}">
      <dgm:prSet custT="1"/>
      <dgm:spPr/>
      <dgm:t>
        <a:bodyPr/>
        <a:lstStyle/>
        <a:p>
          <a:r>
            <a:rPr lang="en-US" sz="1200" dirty="0">
              <a:latin typeface="Calibri" panose="020F0502020204030204" pitchFamily="34" charset="0"/>
              <a:ea typeface="Calibri" panose="020F0502020204030204" pitchFamily="34" charset="0"/>
              <a:cs typeface="Calibri" panose="020F0502020204030204" pitchFamily="34" charset="0"/>
            </a:rPr>
            <a:t>Measure-specific performance (e.g., mortality or complication rates).</a:t>
          </a:r>
        </a:p>
      </dgm:t>
    </dgm:pt>
    <dgm:pt modelId="{DC7AE6DD-B82C-430B-B6CC-73756F0073F8}" type="parTrans" cxnId="{366FBC10-906D-4204-893A-B7803A9EAF68}">
      <dgm:prSet/>
      <dgm:spPr/>
      <dgm:t>
        <a:bodyPr/>
        <a:lstStyle/>
        <a:p>
          <a:endParaRPr lang="en-US"/>
        </a:p>
      </dgm:t>
    </dgm:pt>
    <dgm:pt modelId="{565C7AD4-F864-4293-8619-BAFCC48AA487}" type="sibTrans" cxnId="{366FBC10-906D-4204-893A-B7803A9EAF68}">
      <dgm:prSet/>
      <dgm:spPr/>
      <dgm:t>
        <a:bodyPr/>
        <a:lstStyle/>
        <a:p>
          <a:endParaRPr lang="en-US"/>
        </a:p>
      </dgm:t>
    </dgm:pt>
    <dgm:pt modelId="{175B6563-9C62-4FE9-ADE3-2AC86ED89F75}" type="pres">
      <dgm:prSet presAssocID="{DCD72BF9-D856-41A9-B59E-A800C1819D49}" presName="linear" presStyleCnt="0">
        <dgm:presLayoutVars>
          <dgm:animLvl val="lvl"/>
          <dgm:resizeHandles val="exact"/>
        </dgm:presLayoutVars>
      </dgm:prSet>
      <dgm:spPr/>
    </dgm:pt>
    <dgm:pt modelId="{3C5C506B-6E57-40CB-963E-D5E9729B6DD7}" type="pres">
      <dgm:prSet presAssocID="{0F47D671-A0FC-445B-9F56-7BE440265017}" presName="parentText" presStyleLbl="node1" presStyleIdx="0" presStyleCnt="7">
        <dgm:presLayoutVars>
          <dgm:chMax val="0"/>
          <dgm:bulletEnabled val="1"/>
        </dgm:presLayoutVars>
      </dgm:prSet>
      <dgm:spPr/>
    </dgm:pt>
    <dgm:pt modelId="{9E4F2DCA-8552-499A-979D-3B9DF06B7AFA}" type="pres">
      <dgm:prSet presAssocID="{9E1B8862-DD88-439A-8F41-6FEFC625917F}" presName="spacer" presStyleCnt="0"/>
      <dgm:spPr/>
    </dgm:pt>
    <dgm:pt modelId="{0CC4012A-8B0C-445D-9E28-D98E3C01DF5D}" type="pres">
      <dgm:prSet presAssocID="{0264C0FA-5D09-49F2-ACBB-5B85CA475A9B}" presName="parentText" presStyleLbl="node1" presStyleIdx="1" presStyleCnt="7" custScaleX="99827" custScaleY="170087">
        <dgm:presLayoutVars>
          <dgm:chMax val="0"/>
          <dgm:bulletEnabled val="1"/>
        </dgm:presLayoutVars>
      </dgm:prSet>
      <dgm:spPr/>
    </dgm:pt>
    <dgm:pt modelId="{C0351F38-AF3B-49DF-89A2-FE047FDE101D}" type="pres">
      <dgm:prSet presAssocID="{AA8D312B-AE6D-4652-A21C-2A8F0939E84B}" presName="spacer" presStyleCnt="0"/>
      <dgm:spPr/>
    </dgm:pt>
    <dgm:pt modelId="{C03D7A90-172F-4693-BC30-656436A3FCA5}" type="pres">
      <dgm:prSet presAssocID="{E30EBA63-5ABC-455D-B5F7-2EBBA723ADA2}" presName="parentText" presStyleLbl="node1" presStyleIdx="2" presStyleCnt="7">
        <dgm:presLayoutVars>
          <dgm:chMax val="0"/>
          <dgm:bulletEnabled val="1"/>
        </dgm:presLayoutVars>
      </dgm:prSet>
      <dgm:spPr/>
    </dgm:pt>
    <dgm:pt modelId="{78D1604C-78CD-4CB7-A2F3-0564A95AF875}" type="pres">
      <dgm:prSet presAssocID="{1AC20B88-9616-49DB-86E0-2BE9401EBB5B}" presName="spacer" presStyleCnt="0"/>
      <dgm:spPr/>
    </dgm:pt>
    <dgm:pt modelId="{EEAFD0C6-9D08-40BB-9FBD-E1F79B186FD1}" type="pres">
      <dgm:prSet presAssocID="{07096CBF-F8D9-4AF2-BAA1-A9D5210EF6BF}" presName="parentText" presStyleLbl="node1" presStyleIdx="3" presStyleCnt="7">
        <dgm:presLayoutVars>
          <dgm:chMax val="0"/>
          <dgm:bulletEnabled val="1"/>
        </dgm:presLayoutVars>
      </dgm:prSet>
      <dgm:spPr/>
    </dgm:pt>
    <dgm:pt modelId="{E375AB58-E153-4C32-93EA-DCDC451C9E86}" type="pres">
      <dgm:prSet presAssocID="{B17A6CBD-EAC9-4602-A857-3C46903CD3ED}" presName="spacer" presStyleCnt="0"/>
      <dgm:spPr/>
    </dgm:pt>
    <dgm:pt modelId="{B8A7A963-957B-48DC-9B0A-931F98E32D2E}" type="pres">
      <dgm:prSet presAssocID="{3E95E721-72F2-494F-95DB-D367619218AE}" presName="parentText" presStyleLbl="node1" presStyleIdx="4" presStyleCnt="7">
        <dgm:presLayoutVars>
          <dgm:chMax val="0"/>
          <dgm:bulletEnabled val="1"/>
        </dgm:presLayoutVars>
      </dgm:prSet>
      <dgm:spPr/>
    </dgm:pt>
    <dgm:pt modelId="{51D1F5B0-CA96-41A7-AD29-86D26991C842}" type="pres">
      <dgm:prSet presAssocID="{3E95E721-72F2-494F-95DB-D367619218AE}" presName="childText" presStyleLbl="revTx" presStyleIdx="0" presStyleCnt="3" custScaleY="150203">
        <dgm:presLayoutVars>
          <dgm:bulletEnabled val="1"/>
        </dgm:presLayoutVars>
      </dgm:prSet>
      <dgm:spPr/>
    </dgm:pt>
    <dgm:pt modelId="{28DA5AB2-D509-4D15-A1F4-9BD205D7423C}" type="pres">
      <dgm:prSet presAssocID="{57AB8EA3-A916-4748-973F-86AAA984D335}" presName="parentText" presStyleLbl="node1" presStyleIdx="5" presStyleCnt="7">
        <dgm:presLayoutVars>
          <dgm:chMax val="0"/>
          <dgm:bulletEnabled val="1"/>
        </dgm:presLayoutVars>
      </dgm:prSet>
      <dgm:spPr/>
    </dgm:pt>
    <dgm:pt modelId="{79397CE6-9E20-44EA-A5F7-CA9E51E4138A}" type="pres">
      <dgm:prSet presAssocID="{57AB8EA3-A916-4748-973F-86AAA984D335}" presName="childText" presStyleLbl="revTx" presStyleIdx="1" presStyleCnt="3" custScaleX="99121" custScaleY="121040">
        <dgm:presLayoutVars>
          <dgm:bulletEnabled val="1"/>
        </dgm:presLayoutVars>
      </dgm:prSet>
      <dgm:spPr/>
    </dgm:pt>
    <dgm:pt modelId="{5525CCF6-555B-409D-B0DA-D0A997C8035F}" type="pres">
      <dgm:prSet presAssocID="{B9F480EE-303D-4050-A0B1-73D73269BE63}" presName="parentText" presStyleLbl="node1" presStyleIdx="6" presStyleCnt="7">
        <dgm:presLayoutVars>
          <dgm:chMax val="0"/>
          <dgm:bulletEnabled val="1"/>
        </dgm:presLayoutVars>
      </dgm:prSet>
      <dgm:spPr/>
    </dgm:pt>
    <dgm:pt modelId="{420E282B-CDD0-435A-95CE-7A2E99B9BE20}" type="pres">
      <dgm:prSet presAssocID="{B9F480EE-303D-4050-A0B1-73D73269BE63}" presName="childText" presStyleLbl="revTx" presStyleIdx="2" presStyleCnt="3">
        <dgm:presLayoutVars>
          <dgm:bulletEnabled val="1"/>
        </dgm:presLayoutVars>
      </dgm:prSet>
      <dgm:spPr/>
    </dgm:pt>
  </dgm:ptLst>
  <dgm:cxnLst>
    <dgm:cxn modelId="{7CE2C709-9760-4C7B-ACA9-5D9D0DC49DB5}" type="presOf" srcId="{A44F4062-5DDE-4D42-B2B3-AD171DB239C4}" destId="{420E282B-CDD0-435A-95CE-7A2E99B9BE20}" srcOrd="0" destOrd="4" presId="urn:microsoft.com/office/officeart/2005/8/layout/vList2"/>
    <dgm:cxn modelId="{366FBC10-906D-4204-893A-B7803A9EAF68}" srcId="{FF1CA016-AAFD-4D5F-B038-E94A5F955679}" destId="{7E72CBF7-CF7A-4FA2-8AF4-53831C40FDDC}" srcOrd="4" destOrd="0" parTransId="{DC7AE6DD-B82C-430B-B6CC-73756F0073F8}" sibTransId="{565C7AD4-F864-4293-8619-BAFCC48AA487}"/>
    <dgm:cxn modelId="{D66B1C14-D7DC-4AFE-BE89-D0522CEFD5A2}" srcId="{DCD72BF9-D856-41A9-B59E-A800C1819D49}" destId="{57AB8EA3-A916-4748-973F-86AAA984D335}" srcOrd="5" destOrd="0" parTransId="{C53478EC-EC7C-4588-9061-2F4FAE0028BD}" sibTransId="{1E093C08-F873-4C9A-8ADC-D4A975D4FEE6}"/>
    <dgm:cxn modelId="{2A601F1F-36F8-41C4-A6F2-198C6539DA47}" srcId="{DCD72BF9-D856-41A9-B59E-A800C1819D49}" destId="{07096CBF-F8D9-4AF2-BAA1-A9D5210EF6BF}" srcOrd="3" destOrd="0" parTransId="{D6DDFEA5-4595-4287-8CB7-AD36F3D5094E}" sibTransId="{B17A6CBD-EAC9-4602-A857-3C46903CD3ED}"/>
    <dgm:cxn modelId="{527D3024-6187-4553-816E-924D71E48995}" type="presOf" srcId="{DCD72BF9-D856-41A9-B59E-A800C1819D49}" destId="{175B6563-9C62-4FE9-ADE3-2AC86ED89F75}" srcOrd="0" destOrd="0" presId="urn:microsoft.com/office/officeart/2005/8/layout/vList2"/>
    <dgm:cxn modelId="{049DF12A-266B-493A-A20D-95959ADA5737}" srcId="{B9F480EE-303D-4050-A0B1-73D73269BE63}" destId="{FF1CA016-AAFD-4D5F-B038-E94A5F955679}" srcOrd="0" destOrd="0" parTransId="{CC1C6F8F-2FD2-43A3-B9FF-1AE07FB7B88B}" sibTransId="{E984F338-73C1-4E10-B259-DE77A5122C76}"/>
    <dgm:cxn modelId="{A177893B-342B-4F8C-AFE4-E16103564EF0}" type="presOf" srcId="{0264C0FA-5D09-49F2-ACBB-5B85CA475A9B}" destId="{0CC4012A-8B0C-445D-9E28-D98E3C01DF5D}" srcOrd="0" destOrd="0" presId="urn:microsoft.com/office/officeart/2005/8/layout/vList2"/>
    <dgm:cxn modelId="{10722660-11FA-4A85-A2F0-45518F628310}" srcId="{FF1CA016-AAFD-4D5F-B038-E94A5F955679}" destId="{A44F4062-5DDE-4D42-B2B3-AD171DB239C4}" srcOrd="3" destOrd="0" parTransId="{86E1AC0E-E89B-48C7-9CDB-9A2AD622B65A}" sibTransId="{8434C577-3981-4F16-82F5-1AF62BDEDEBA}"/>
    <dgm:cxn modelId="{DE5B2944-0A0C-4667-820E-A1AB0E8C6D2E}" type="presOf" srcId="{7E72CBF7-CF7A-4FA2-8AF4-53831C40FDDC}" destId="{420E282B-CDD0-435A-95CE-7A2E99B9BE20}" srcOrd="0" destOrd="5" presId="urn:microsoft.com/office/officeart/2005/8/layout/vList2"/>
    <dgm:cxn modelId="{F4F80B6B-EB10-4634-933B-F509E51BE720}" srcId="{3E95E721-72F2-494F-95DB-D367619218AE}" destId="{5500E759-193C-4129-9093-F3A5B4D9E753}" srcOrd="1" destOrd="0" parTransId="{813FF81B-2943-4930-9CA4-E7220CCA2B8F}" sibTransId="{C70159D3-8B0E-4087-B0A1-628C545B151F}"/>
    <dgm:cxn modelId="{122DD76D-D1DC-420C-9AB7-34763F9F1819}" srcId="{3E95E721-72F2-494F-95DB-D367619218AE}" destId="{2DF8973F-5B31-4F3F-93E6-B1D416BCBC70}" srcOrd="0" destOrd="0" parTransId="{3A7E3268-90E3-4B70-906B-622811205450}" sibTransId="{5A8E6F13-1F4C-4239-9DEE-485385228E79}"/>
    <dgm:cxn modelId="{6328524E-6C77-4FB5-B87E-207C8EEC37FE}" srcId="{FF1CA016-AAFD-4D5F-B038-E94A5F955679}" destId="{9BB1CD8D-6EA0-4EE6-A883-8C315336EE91}" srcOrd="2" destOrd="0" parTransId="{46C49257-44B2-4F2B-B79D-F56D08931E02}" sibTransId="{706D798E-2D05-4638-AED2-EFB881A3D263}"/>
    <dgm:cxn modelId="{8CFBC26E-9B94-4F7E-BD12-2A4126B859D4}" type="presOf" srcId="{5500E759-193C-4129-9093-F3A5B4D9E753}" destId="{51D1F5B0-CA96-41A7-AD29-86D26991C842}" srcOrd="0" destOrd="1" presId="urn:microsoft.com/office/officeart/2005/8/layout/vList2"/>
    <dgm:cxn modelId="{E763E26E-1EB5-4161-B6A9-D6BA5B8A4D84}" srcId="{FF1CA016-AAFD-4D5F-B038-E94A5F955679}" destId="{51BAED3E-E323-4F1B-9669-A7431225A5E2}" srcOrd="1" destOrd="0" parTransId="{ADF7FD9C-7C07-4AA5-9FF4-9F18776D4604}" sibTransId="{937632BD-DFD2-4492-AFBE-89C72A9E2608}"/>
    <dgm:cxn modelId="{C4B4674F-E2A0-46B5-9F9E-B8B293E37C2E}" type="presOf" srcId="{3E95E721-72F2-494F-95DB-D367619218AE}" destId="{B8A7A963-957B-48DC-9B0A-931F98E32D2E}" srcOrd="0" destOrd="0" presId="urn:microsoft.com/office/officeart/2005/8/layout/vList2"/>
    <dgm:cxn modelId="{DC23B355-A580-4008-B662-A025DCF8B22D}" srcId="{DCD72BF9-D856-41A9-B59E-A800C1819D49}" destId="{0F47D671-A0FC-445B-9F56-7BE440265017}" srcOrd="0" destOrd="0" parTransId="{3A18A19E-0505-4062-B9C1-EFFB58ECE925}" sibTransId="{9E1B8862-DD88-439A-8F41-6FEFC625917F}"/>
    <dgm:cxn modelId="{ED18A177-D879-4ECB-AB21-58FC854A314C}" srcId="{FF1CA016-AAFD-4D5F-B038-E94A5F955679}" destId="{D7791605-9D9E-4C5A-83A0-5AABBA0E7AD2}" srcOrd="0" destOrd="0" parTransId="{E86984EE-D030-46D5-BE6A-3770ABFEAC37}" sibTransId="{0C386103-4A8E-4F2F-9238-6226CE6C11DD}"/>
    <dgm:cxn modelId="{52E5D078-C421-4263-9D4C-CAD7C517BAA7}" srcId="{57AB8EA3-A916-4748-973F-86AAA984D335}" destId="{9B23E95B-F091-4A0A-9D7E-5FDBA01EC434}" srcOrd="1" destOrd="0" parTransId="{17D25E33-8ED6-46D2-BA3B-CAB6C63880F0}" sibTransId="{68D2C999-BC5A-42A7-A213-3E835DFE31DE}"/>
    <dgm:cxn modelId="{4D159E5A-51FC-41B1-8B81-3AFAB610DC89}" type="presOf" srcId="{51BAED3E-E323-4F1B-9669-A7431225A5E2}" destId="{420E282B-CDD0-435A-95CE-7A2E99B9BE20}" srcOrd="0" destOrd="2" presId="urn:microsoft.com/office/officeart/2005/8/layout/vList2"/>
    <dgm:cxn modelId="{DEF7B37F-C6A4-404E-8AEC-FEEFF5CE2C22}" type="presOf" srcId="{2DF8973F-5B31-4F3F-93E6-B1D416BCBC70}" destId="{51D1F5B0-CA96-41A7-AD29-86D26991C842}" srcOrd="0" destOrd="0" presId="urn:microsoft.com/office/officeart/2005/8/layout/vList2"/>
    <dgm:cxn modelId="{87673D8A-7C81-4933-B7CF-A5376D716FE3}" srcId="{57AB8EA3-A916-4748-973F-86AAA984D335}" destId="{21B386FF-2211-4E23-8C1B-906A283EFA42}" srcOrd="0" destOrd="0" parTransId="{95003898-F5F9-4F6C-8EEE-1BFE6CAC7381}" sibTransId="{080162BF-B0DD-49EF-9E2B-59D7A97FA285}"/>
    <dgm:cxn modelId="{54238B8D-CD70-4239-BB1C-5EDCBF99393A}" type="presOf" srcId="{E30EBA63-5ABC-455D-B5F7-2EBBA723ADA2}" destId="{C03D7A90-172F-4693-BC30-656436A3FCA5}" srcOrd="0" destOrd="0" presId="urn:microsoft.com/office/officeart/2005/8/layout/vList2"/>
    <dgm:cxn modelId="{05652994-7A5A-49CF-9114-315F9710D94A}" srcId="{DCD72BF9-D856-41A9-B59E-A800C1819D49}" destId="{B9F480EE-303D-4050-A0B1-73D73269BE63}" srcOrd="6" destOrd="0" parTransId="{EBD31151-0003-452B-8DFF-D394ADC75566}" sibTransId="{0087AEC7-E101-4FD4-9251-A65BB5ED71D3}"/>
    <dgm:cxn modelId="{5FFE5895-B951-4115-BD31-49FFB1B10AE9}" type="presOf" srcId="{FF1CA016-AAFD-4D5F-B038-E94A5F955679}" destId="{420E282B-CDD0-435A-95CE-7A2E99B9BE20}" srcOrd="0" destOrd="0" presId="urn:microsoft.com/office/officeart/2005/8/layout/vList2"/>
    <dgm:cxn modelId="{248B7497-A322-4345-BD9C-D1EBA526CC3B}" type="presOf" srcId="{21B386FF-2211-4E23-8C1B-906A283EFA42}" destId="{79397CE6-9E20-44EA-A5F7-CA9E51E4138A}" srcOrd="0" destOrd="0" presId="urn:microsoft.com/office/officeart/2005/8/layout/vList2"/>
    <dgm:cxn modelId="{BF7C05B7-D7C6-4C05-A1EA-3AEC20BE34B6}" type="presOf" srcId="{57AB8EA3-A916-4748-973F-86AAA984D335}" destId="{28DA5AB2-D509-4D15-A1F4-9BD205D7423C}" srcOrd="0" destOrd="0" presId="urn:microsoft.com/office/officeart/2005/8/layout/vList2"/>
    <dgm:cxn modelId="{377F34B8-D39C-496A-AC1C-FAB8DCFB885C}" type="presOf" srcId="{0F47D671-A0FC-445B-9F56-7BE440265017}" destId="{3C5C506B-6E57-40CB-963E-D5E9729B6DD7}" srcOrd="0" destOrd="0" presId="urn:microsoft.com/office/officeart/2005/8/layout/vList2"/>
    <dgm:cxn modelId="{34F0FCB9-790D-4C18-AF92-6166C9928FC9}" srcId="{DCD72BF9-D856-41A9-B59E-A800C1819D49}" destId="{0264C0FA-5D09-49F2-ACBB-5B85CA475A9B}" srcOrd="1" destOrd="0" parTransId="{2E3F87CF-B84A-4985-9D87-0DC25DC0B9C6}" sibTransId="{AA8D312B-AE6D-4652-A21C-2A8F0939E84B}"/>
    <dgm:cxn modelId="{595CD4C0-874C-4E54-93CF-C72958162821}" type="presOf" srcId="{B9F480EE-303D-4050-A0B1-73D73269BE63}" destId="{5525CCF6-555B-409D-B0DA-D0A997C8035F}" srcOrd="0" destOrd="0" presId="urn:microsoft.com/office/officeart/2005/8/layout/vList2"/>
    <dgm:cxn modelId="{134E9FC5-76F2-403E-B9AF-60FE26076DF8}" srcId="{DCD72BF9-D856-41A9-B59E-A800C1819D49}" destId="{3E95E721-72F2-494F-95DB-D367619218AE}" srcOrd="4" destOrd="0" parTransId="{8A2CF4CA-A2A6-4CFF-9804-9F23B16A9134}" sibTransId="{07D9F2DE-AF4F-4BE6-901B-4C2CD48CDF76}"/>
    <dgm:cxn modelId="{304E4BC9-7BB0-4403-B23D-46A266E756DE}" type="presOf" srcId="{E5E3CBFA-1C79-44D9-8630-DB194C6BBA05}" destId="{79397CE6-9E20-44EA-A5F7-CA9E51E4138A}" srcOrd="0" destOrd="2" presId="urn:microsoft.com/office/officeart/2005/8/layout/vList2"/>
    <dgm:cxn modelId="{45B572CC-4421-47DF-A7D1-B0B1DAFD650B}" srcId="{DCD72BF9-D856-41A9-B59E-A800C1819D49}" destId="{E30EBA63-5ABC-455D-B5F7-2EBBA723ADA2}" srcOrd="2" destOrd="0" parTransId="{5EDC6BA4-5DE8-494E-98C5-87AF6A86EC94}" sibTransId="{1AC20B88-9616-49DB-86E0-2BE9401EBB5B}"/>
    <dgm:cxn modelId="{B29CC4D0-C664-4848-B69A-1A16D277A130}" type="presOf" srcId="{07096CBF-F8D9-4AF2-BAA1-A9D5210EF6BF}" destId="{EEAFD0C6-9D08-40BB-9FBD-E1F79B186FD1}" srcOrd="0" destOrd="0" presId="urn:microsoft.com/office/officeart/2005/8/layout/vList2"/>
    <dgm:cxn modelId="{40EFF7D8-CD8F-4D11-A382-781A24C054AF}" type="presOf" srcId="{9B23E95B-F091-4A0A-9D7E-5FDBA01EC434}" destId="{79397CE6-9E20-44EA-A5F7-CA9E51E4138A}" srcOrd="0" destOrd="1" presId="urn:microsoft.com/office/officeart/2005/8/layout/vList2"/>
    <dgm:cxn modelId="{372ACAE8-B582-4590-8A95-78D586C94AEE}" srcId="{57AB8EA3-A916-4748-973F-86AAA984D335}" destId="{F2F19436-9F0B-4222-8035-B433A20FA68F}" srcOrd="3" destOrd="0" parTransId="{96935A96-C9FB-4B86-A417-CF924D36FBC8}" sibTransId="{D325E778-A216-4C1A-8281-87C117A1BF89}"/>
    <dgm:cxn modelId="{7130C1EC-9284-4C54-998C-E47E71039688}" type="presOf" srcId="{F2F19436-9F0B-4222-8035-B433A20FA68F}" destId="{79397CE6-9E20-44EA-A5F7-CA9E51E4138A}" srcOrd="0" destOrd="3" presId="urn:microsoft.com/office/officeart/2005/8/layout/vList2"/>
    <dgm:cxn modelId="{CEA937F4-0204-49AC-9A1F-84953AAD107D}" type="presOf" srcId="{9BB1CD8D-6EA0-4EE6-A883-8C315336EE91}" destId="{420E282B-CDD0-435A-95CE-7A2E99B9BE20}" srcOrd="0" destOrd="3" presId="urn:microsoft.com/office/officeart/2005/8/layout/vList2"/>
    <dgm:cxn modelId="{970ADFF4-7D93-427A-A32F-288E292949FD}" srcId="{57AB8EA3-A916-4748-973F-86AAA984D335}" destId="{E5E3CBFA-1C79-44D9-8630-DB194C6BBA05}" srcOrd="2" destOrd="0" parTransId="{8A7A7015-89EF-48D5-8237-1AE2B9122E0E}" sibTransId="{4E05636C-1D48-45DB-A6D5-1D57A0FEAA9D}"/>
    <dgm:cxn modelId="{48CE8CF7-88A9-47F0-8400-18EF6F6EA1E6}" type="presOf" srcId="{D7791605-9D9E-4C5A-83A0-5AABBA0E7AD2}" destId="{420E282B-CDD0-435A-95CE-7A2E99B9BE20}" srcOrd="0" destOrd="1" presId="urn:microsoft.com/office/officeart/2005/8/layout/vList2"/>
    <dgm:cxn modelId="{92CEEB3D-9161-4108-A977-E655C6743C59}" type="presParOf" srcId="{175B6563-9C62-4FE9-ADE3-2AC86ED89F75}" destId="{3C5C506B-6E57-40CB-963E-D5E9729B6DD7}" srcOrd="0" destOrd="0" presId="urn:microsoft.com/office/officeart/2005/8/layout/vList2"/>
    <dgm:cxn modelId="{1FC79557-5136-4D93-A49B-BFD9A8F11860}" type="presParOf" srcId="{175B6563-9C62-4FE9-ADE3-2AC86ED89F75}" destId="{9E4F2DCA-8552-499A-979D-3B9DF06B7AFA}" srcOrd="1" destOrd="0" presId="urn:microsoft.com/office/officeart/2005/8/layout/vList2"/>
    <dgm:cxn modelId="{5CFE26F4-C612-4BB1-887E-1B9F4749EC20}" type="presParOf" srcId="{175B6563-9C62-4FE9-ADE3-2AC86ED89F75}" destId="{0CC4012A-8B0C-445D-9E28-D98E3C01DF5D}" srcOrd="2" destOrd="0" presId="urn:microsoft.com/office/officeart/2005/8/layout/vList2"/>
    <dgm:cxn modelId="{6933F725-234B-494B-9444-8BCE044BBDD3}" type="presParOf" srcId="{175B6563-9C62-4FE9-ADE3-2AC86ED89F75}" destId="{C0351F38-AF3B-49DF-89A2-FE047FDE101D}" srcOrd="3" destOrd="0" presId="urn:microsoft.com/office/officeart/2005/8/layout/vList2"/>
    <dgm:cxn modelId="{8E2AA24E-1686-4132-A3F2-57911B9191A4}" type="presParOf" srcId="{175B6563-9C62-4FE9-ADE3-2AC86ED89F75}" destId="{C03D7A90-172F-4693-BC30-656436A3FCA5}" srcOrd="4" destOrd="0" presId="urn:microsoft.com/office/officeart/2005/8/layout/vList2"/>
    <dgm:cxn modelId="{B912E1C2-71C4-4AF6-A581-79B0D17B5322}" type="presParOf" srcId="{175B6563-9C62-4FE9-ADE3-2AC86ED89F75}" destId="{78D1604C-78CD-4CB7-A2F3-0564A95AF875}" srcOrd="5" destOrd="0" presId="urn:microsoft.com/office/officeart/2005/8/layout/vList2"/>
    <dgm:cxn modelId="{DFA26868-FFF7-493F-B551-87EAC20BA51E}" type="presParOf" srcId="{175B6563-9C62-4FE9-ADE3-2AC86ED89F75}" destId="{EEAFD0C6-9D08-40BB-9FBD-E1F79B186FD1}" srcOrd="6" destOrd="0" presId="urn:microsoft.com/office/officeart/2005/8/layout/vList2"/>
    <dgm:cxn modelId="{EF8CA681-2C69-4016-B374-1BA79C3D4E32}" type="presParOf" srcId="{175B6563-9C62-4FE9-ADE3-2AC86ED89F75}" destId="{E375AB58-E153-4C32-93EA-DCDC451C9E86}" srcOrd="7" destOrd="0" presId="urn:microsoft.com/office/officeart/2005/8/layout/vList2"/>
    <dgm:cxn modelId="{DA06241C-4E51-446E-955D-DDC2841D2272}" type="presParOf" srcId="{175B6563-9C62-4FE9-ADE3-2AC86ED89F75}" destId="{B8A7A963-957B-48DC-9B0A-931F98E32D2E}" srcOrd="8" destOrd="0" presId="urn:microsoft.com/office/officeart/2005/8/layout/vList2"/>
    <dgm:cxn modelId="{F4E3EB86-32E8-41F0-B702-F362045D9355}" type="presParOf" srcId="{175B6563-9C62-4FE9-ADE3-2AC86ED89F75}" destId="{51D1F5B0-CA96-41A7-AD29-86D26991C842}" srcOrd="9" destOrd="0" presId="urn:microsoft.com/office/officeart/2005/8/layout/vList2"/>
    <dgm:cxn modelId="{BBE0AACF-2C4E-4974-A87C-AF1D34669C8D}" type="presParOf" srcId="{175B6563-9C62-4FE9-ADE3-2AC86ED89F75}" destId="{28DA5AB2-D509-4D15-A1F4-9BD205D7423C}" srcOrd="10" destOrd="0" presId="urn:microsoft.com/office/officeart/2005/8/layout/vList2"/>
    <dgm:cxn modelId="{4777E042-9D51-4A51-85F8-CFFFA085415B}" type="presParOf" srcId="{175B6563-9C62-4FE9-ADE3-2AC86ED89F75}" destId="{79397CE6-9E20-44EA-A5F7-CA9E51E4138A}" srcOrd="11" destOrd="0" presId="urn:microsoft.com/office/officeart/2005/8/layout/vList2"/>
    <dgm:cxn modelId="{6C10378D-0FEB-48E5-8437-C4B5C3E55A42}" type="presParOf" srcId="{175B6563-9C62-4FE9-ADE3-2AC86ED89F75}" destId="{5525CCF6-555B-409D-B0DA-D0A997C8035F}" srcOrd="12" destOrd="0" presId="urn:microsoft.com/office/officeart/2005/8/layout/vList2"/>
    <dgm:cxn modelId="{C8B3EEC5-85E9-4820-9345-60E9D9D7E4AA}" type="presParOf" srcId="{175B6563-9C62-4FE9-ADE3-2AC86ED89F75}" destId="{420E282B-CDD0-435A-95CE-7A2E99B9BE20}" srcOrd="1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63B7AE-943A-4D77-9A69-705AA6ADA48F}"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7A1FC766-2F64-429F-AD42-7D3CBF4C25C1}">
      <dgm:prSet/>
      <dgm:spPr/>
      <dgm:t>
        <a:bodyPr/>
        <a:lstStyle/>
        <a:p>
          <a:r>
            <a:rPr lang="en-US"/>
            <a:t>Facility ID: Unique identifier for each healthcare facility.</a:t>
          </a:r>
        </a:p>
      </dgm:t>
    </dgm:pt>
    <dgm:pt modelId="{22C001F6-A72E-48AB-AD44-2895CC6107C6}" type="parTrans" cxnId="{089FADD7-1CC0-4A43-AAEF-C50611182364}">
      <dgm:prSet/>
      <dgm:spPr/>
      <dgm:t>
        <a:bodyPr/>
        <a:lstStyle/>
        <a:p>
          <a:endParaRPr lang="en-US"/>
        </a:p>
      </dgm:t>
    </dgm:pt>
    <dgm:pt modelId="{629E5506-CA51-4588-8756-D1513298B99A}" type="sibTrans" cxnId="{089FADD7-1CC0-4A43-AAEF-C50611182364}">
      <dgm:prSet/>
      <dgm:spPr/>
      <dgm:t>
        <a:bodyPr/>
        <a:lstStyle/>
        <a:p>
          <a:endParaRPr lang="en-US"/>
        </a:p>
      </dgm:t>
    </dgm:pt>
    <dgm:pt modelId="{1B9FB763-E698-492B-8040-8912CA5F7193}">
      <dgm:prSet/>
      <dgm:spPr/>
      <dgm:t>
        <a:bodyPr/>
        <a:lstStyle/>
        <a:p>
          <a:r>
            <a:rPr lang="en-US"/>
            <a:t>Facility Name: Name of the healthcare facility.</a:t>
          </a:r>
        </a:p>
      </dgm:t>
    </dgm:pt>
    <dgm:pt modelId="{A4F60C13-6927-409B-AD53-8BB1AFF0A8A1}" type="parTrans" cxnId="{35801E23-8A84-4827-B4D7-6A8801FC18CE}">
      <dgm:prSet/>
      <dgm:spPr/>
      <dgm:t>
        <a:bodyPr/>
        <a:lstStyle/>
        <a:p>
          <a:endParaRPr lang="en-US"/>
        </a:p>
      </dgm:t>
    </dgm:pt>
    <dgm:pt modelId="{9A8C3320-B74E-4B28-A536-AC32B13772F2}" type="sibTrans" cxnId="{35801E23-8A84-4827-B4D7-6A8801FC18CE}">
      <dgm:prSet/>
      <dgm:spPr/>
      <dgm:t>
        <a:bodyPr/>
        <a:lstStyle/>
        <a:p>
          <a:endParaRPr lang="en-US"/>
        </a:p>
      </dgm:t>
    </dgm:pt>
    <dgm:pt modelId="{163E315C-7FD5-4B76-AF8C-3BCFD2433019}">
      <dgm:prSet/>
      <dgm:spPr/>
      <dgm:t>
        <a:bodyPr/>
        <a:lstStyle/>
        <a:p>
          <a:r>
            <a:rPr lang="en-US"/>
            <a:t>Address: Physical address of the facility.</a:t>
          </a:r>
        </a:p>
      </dgm:t>
    </dgm:pt>
    <dgm:pt modelId="{6DE7FE2F-91FE-4B69-8249-80B65A4BFD71}" type="parTrans" cxnId="{CD088754-3BB1-4DF0-9F10-4DA4AD7D7EB0}">
      <dgm:prSet/>
      <dgm:spPr/>
      <dgm:t>
        <a:bodyPr/>
        <a:lstStyle/>
        <a:p>
          <a:endParaRPr lang="en-US"/>
        </a:p>
      </dgm:t>
    </dgm:pt>
    <dgm:pt modelId="{FE667B64-1D83-4D36-9059-9BEFFA2FC14C}" type="sibTrans" cxnId="{CD088754-3BB1-4DF0-9F10-4DA4AD7D7EB0}">
      <dgm:prSet/>
      <dgm:spPr/>
      <dgm:t>
        <a:bodyPr/>
        <a:lstStyle/>
        <a:p>
          <a:endParaRPr lang="en-US"/>
        </a:p>
      </dgm:t>
    </dgm:pt>
    <dgm:pt modelId="{2DE5190E-E578-4BAE-AE10-F3D0F3A3DF2F}">
      <dgm:prSet/>
      <dgm:spPr/>
      <dgm:t>
        <a:bodyPr/>
        <a:lstStyle/>
        <a:p>
          <a:r>
            <a:rPr lang="en-US"/>
            <a:t>City/Town: The city or town where the facility is located.</a:t>
          </a:r>
        </a:p>
      </dgm:t>
    </dgm:pt>
    <dgm:pt modelId="{3B99AABA-AC65-4059-BF76-6220DA823943}" type="parTrans" cxnId="{F6F291E3-5F7F-41D0-A232-281E275192AC}">
      <dgm:prSet/>
      <dgm:spPr/>
      <dgm:t>
        <a:bodyPr/>
        <a:lstStyle/>
        <a:p>
          <a:endParaRPr lang="en-US"/>
        </a:p>
      </dgm:t>
    </dgm:pt>
    <dgm:pt modelId="{9092E4BC-E1C1-4299-8810-0F3754435966}" type="sibTrans" cxnId="{F6F291E3-5F7F-41D0-A232-281E275192AC}">
      <dgm:prSet/>
      <dgm:spPr/>
      <dgm:t>
        <a:bodyPr/>
        <a:lstStyle/>
        <a:p>
          <a:endParaRPr lang="en-US"/>
        </a:p>
      </dgm:t>
    </dgm:pt>
    <dgm:pt modelId="{7E9D290D-5054-45B5-AAFA-E2D0E4D4CFD4}">
      <dgm:prSet/>
      <dgm:spPr/>
      <dgm:t>
        <a:bodyPr/>
        <a:lstStyle/>
        <a:p>
          <a:r>
            <a:rPr lang="en-US"/>
            <a:t>State: The state in which the healthcare facility is located (includes US states and territories).</a:t>
          </a:r>
        </a:p>
      </dgm:t>
    </dgm:pt>
    <dgm:pt modelId="{04888053-5BE7-4085-AA67-D460FF1F5990}" type="parTrans" cxnId="{D09AE4BE-6DBF-4A19-AB81-A535652359CA}">
      <dgm:prSet/>
      <dgm:spPr/>
      <dgm:t>
        <a:bodyPr/>
        <a:lstStyle/>
        <a:p>
          <a:endParaRPr lang="en-US"/>
        </a:p>
      </dgm:t>
    </dgm:pt>
    <dgm:pt modelId="{40F7EAE2-DC05-4B5F-A5B7-EC40D1325227}" type="sibTrans" cxnId="{D09AE4BE-6DBF-4A19-AB81-A535652359CA}">
      <dgm:prSet/>
      <dgm:spPr/>
      <dgm:t>
        <a:bodyPr/>
        <a:lstStyle/>
        <a:p>
          <a:endParaRPr lang="en-US"/>
        </a:p>
      </dgm:t>
    </dgm:pt>
    <dgm:pt modelId="{2158AB98-B017-4359-A385-D1CA0950A0BD}">
      <dgm:prSet/>
      <dgm:spPr/>
      <dgm:t>
        <a:bodyPr/>
        <a:lstStyle/>
        <a:p>
          <a:r>
            <a:rPr lang="en-US"/>
            <a:t>ZIP Code: Postal code for the facility's address.</a:t>
          </a:r>
        </a:p>
      </dgm:t>
    </dgm:pt>
    <dgm:pt modelId="{4243E035-743E-4C3E-849F-A2F932C0D9CF}" type="parTrans" cxnId="{9812FF6E-F725-4F82-B907-E1283CE7836A}">
      <dgm:prSet/>
      <dgm:spPr/>
      <dgm:t>
        <a:bodyPr/>
        <a:lstStyle/>
        <a:p>
          <a:endParaRPr lang="en-US"/>
        </a:p>
      </dgm:t>
    </dgm:pt>
    <dgm:pt modelId="{A3B23867-85F9-46EB-8760-FCCD15D9D1B4}" type="sibTrans" cxnId="{9812FF6E-F725-4F82-B907-E1283CE7836A}">
      <dgm:prSet/>
      <dgm:spPr/>
      <dgm:t>
        <a:bodyPr/>
        <a:lstStyle/>
        <a:p>
          <a:endParaRPr lang="en-US"/>
        </a:p>
      </dgm:t>
    </dgm:pt>
    <dgm:pt modelId="{2CCF8B02-BF07-4DA8-B882-E96ABA787AF9}">
      <dgm:prSet/>
      <dgm:spPr/>
      <dgm:t>
        <a:bodyPr/>
        <a:lstStyle/>
        <a:p>
          <a:r>
            <a:rPr lang="en-US"/>
            <a:t>County/Parish: The county or parish where the facility is located.</a:t>
          </a:r>
        </a:p>
      </dgm:t>
    </dgm:pt>
    <dgm:pt modelId="{B9B835E1-2902-430B-BAD4-FEAF7B27D77B}" type="parTrans" cxnId="{D357AFE6-846E-446D-9AF3-17EDB69C0E21}">
      <dgm:prSet/>
      <dgm:spPr/>
      <dgm:t>
        <a:bodyPr/>
        <a:lstStyle/>
        <a:p>
          <a:endParaRPr lang="en-US"/>
        </a:p>
      </dgm:t>
    </dgm:pt>
    <dgm:pt modelId="{799BEAD2-BEF1-4D11-A7BE-13FCCF7A4AD8}" type="sibTrans" cxnId="{D357AFE6-846E-446D-9AF3-17EDB69C0E21}">
      <dgm:prSet/>
      <dgm:spPr/>
      <dgm:t>
        <a:bodyPr/>
        <a:lstStyle/>
        <a:p>
          <a:endParaRPr lang="en-US"/>
        </a:p>
      </dgm:t>
    </dgm:pt>
    <dgm:pt modelId="{4C7F0EA7-C582-49F5-9EC1-741B38D3ABE9}">
      <dgm:prSet/>
      <dgm:spPr/>
      <dgm:t>
        <a:bodyPr/>
        <a:lstStyle/>
        <a:p>
          <a:r>
            <a:rPr lang="en-US"/>
            <a:t>Telephone Number: Contact number of the healthcare facility.</a:t>
          </a:r>
        </a:p>
      </dgm:t>
    </dgm:pt>
    <dgm:pt modelId="{AF8CBD10-D1CB-43B3-9BBE-AC397092E3E1}" type="parTrans" cxnId="{358D4345-D1AD-4402-8A5F-FE7003DFF0FC}">
      <dgm:prSet/>
      <dgm:spPr/>
      <dgm:t>
        <a:bodyPr/>
        <a:lstStyle/>
        <a:p>
          <a:endParaRPr lang="en-US"/>
        </a:p>
      </dgm:t>
    </dgm:pt>
    <dgm:pt modelId="{E00E58B4-4672-4D43-A18E-A3CB4867BF42}" type="sibTrans" cxnId="{358D4345-D1AD-4402-8A5F-FE7003DFF0FC}">
      <dgm:prSet/>
      <dgm:spPr/>
      <dgm:t>
        <a:bodyPr/>
        <a:lstStyle/>
        <a:p>
          <a:endParaRPr lang="en-US"/>
        </a:p>
      </dgm:t>
    </dgm:pt>
    <dgm:pt modelId="{76666CF0-5E7A-4E42-A327-4906D5F6F4D7}">
      <dgm:prSet/>
      <dgm:spPr/>
      <dgm:t>
        <a:bodyPr/>
        <a:lstStyle/>
        <a:p>
          <a:r>
            <a:rPr lang="en-US"/>
            <a:t>Measure ID: Identifier for the health measure or metric being reported.</a:t>
          </a:r>
        </a:p>
      </dgm:t>
    </dgm:pt>
    <dgm:pt modelId="{FDDFCB26-9F0A-49E6-8617-98181DA8EEED}" type="parTrans" cxnId="{670A4B6C-BCA9-49DB-BC8C-375026858AC3}">
      <dgm:prSet/>
      <dgm:spPr/>
      <dgm:t>
        <a:bodyPr/>
        <a:lstStyle/>
        <a:p>
          <a:endParaRPr lang="en-US"/>
        </a:p>
      </dgm:t>
    </dgm:pt>
    <dgm:pt modelId="{31A41BC4-7C89-4D1F-A6F0-0F22F8ED03FA}" type="sibTrans" cxnId="{670A4B6C-BCA9-49DB-BC8C-375026858AC3}">
      <dgm:prSet/>
      <dgm:spPr/>
      <dgm:t>
        <a:bodyPr/>
        <a:lstStyle/>
        <a:p>
          <a:endParaRPr lang="en-US"/>
        </a:p>
      </dgm:t>
    </dgm:pt>
    <dgm:pt modelId="{AAEB343D-8201-489A-93A4-C2837BCBCA58}">
      <dgm:prSet/>
      <dgm:spPr/>
      <dgm:t>
        <a:bodyPr/>
        <a:lstStyle/>
        <a:p>
          <a:r>
            <a:rPr lang="en-US"/>
            <a:t>Measure Name: Name of the health measure or metric being evaluated.</a:t>
          </a:r>
        </a:p>
      </dgm:t>
    </dgm:pt>
    <dgm:pt modelId="{83F7EC09-3894-49F3-A060-AC06180FDCF7}" type="parTrans" cxnId="{2FA08702-CFFC-4A4B-BEAA-ECE00F21067A}">
      <dgm:prSet/>
      <dgm:spPr/>
      <dgm:t>
        <a:bodyPr/>
        <a:lstStyle/>
        <a:p>
          <a:endParaRPr lang="en-US"/>
        </a:p>
      </dgm:t>
    </dgm:pt>
    <dgm:pt modelId="{EEAA27F7-D940-4CBB-BB37-F2960FD6067C}" type="sibTrans" cxnId="{2FA08702-CFFC-4A4B-BEAA-ECE00F21067A}">
      <dgm:prSet/>
      <dgm:spPr/>
      <dgm:t>
        <a:bodyPr/>
        <a:lstStyle/>
        <a:p>
          <a:endParaRPr lang="en-US"/>
        </a:p>
      </dgm:t>
    </dgm:pt>
    <dgm:pt modelId="{3EBB02A9-56DF-4FB4-B0BC-5D75554AC15F}">
      <dgm:prSet/>
      <dgm:spPr/>
      <dgm:t>
        <a:bodyPr/>
        <a:lstStyle/>
        <a:p>
          <a:r>
            <a:rPr lang="en-US"/>
            <a:t>Compared to National: Comparison of the facility's performance to the national standard (e.g., Better, Worse, No Different).</a:t>
          </a:r>
        </a:p>
      </dgm:t>
    </dgm:pt>
    <dgm:pt modelId="{38B4EE3C-5E6F-4B2F-A209-F2A8BA294DE6}" type="parTrans" cxnId="{2D3A1708-87E1-4023-9EB9-8B9920AD1C26}">
      <dgm:prSet/>
      <dgm:spPr/>
      <dgm:t>
        <a:bodyPr/>
        <a:lstStyle/>
        <a:p>
          <a:endParaRPr lang="en-US"/>
        </a:p>
      </dgm:t>
    </dgm:pt>
    <dgm:pt modelId="{A277E68F-5954-48B2-A1C4-D734D56BF647}" type="sibTrans" cxnId="{2D3A1708-87E1-4023-9EB9-8B9920AD1C26}">
      <dgm:prSet/>
      <dgm:spPr/>
      <dgm:t>
        <a:bodyPr/>
        <a:lstStyle/>
        <a:p>
          <a:endParaRPr lang="en-US"/>
        </a:p>
      </dgm:t>
    </dgm:pt>
    <dgm:pt modelId="{EE5913AB-6199-4752-AB5C-A6C27DD565E6}">
      <dgm:prSet/>
      <dgm:spPr/>
      <dgm:t>
        <a:bodyPr/>
        <a:lstStyle/>
        <a:p>
          <a:r>
            <a:rPr lang="en-US"/>
            <a:t>Denominator: The number of cases or participants used in the measure.</a:t>
          </a:r>
        </a:p>
      </dgm:t>
    </dgm:pt>
    <dgm:pt modelId="{C43DC889-2CCB-4DD4-936B-8A9EE9D04C6C}" type="parTrans" cxnId="{4ED730CC-A617-41E3-B3F7-CE96349CCBFC}">
      <dgm:prSet/>
      <dgm:spPr/>
      <dgm:t>
        <a:bodyPr/>
        <a:lstStyle/>
        <a:p>
          <a:endParaRPr lang="en-US"/>
        </a:p>
      </dgm:t>
    </dgm:pt>
    <dgm:pt modelId="{FF35852D-2F3B-4774-B18F-44D99E51FCCE}" type="sibTrans" cxnId="{4ED730CC-A617-41E3-B3F7-CE96349CCBFC}">
      <dgm:prSet/>
      <dgm:spPr/>
      <dgm:t>
        <a:bodyPr/>
        <a:lstStyle/>
        <a:p>
          <a:endParaRPr lang="en-US"/>
        </a:p>
      </dgm:t>
    </dgm:pt>
    <dgm:pt modelId="{2954330D-77F1-4448-8A7F-B1D0DF1F3288}">
      <dgm:prSet/>
      <dgm:spPr/>
      <dgm:t>
        <a:bodyPr/>
        <a:lstStyle/>
        <a:p>
          <a:r>
            <a:rPr lang="en-US"/>
            <a:t>Score: The actual score or value of the facility's performance (often includes "Not Available").</a:t>
          </a:r>
        </a:p>
      </dgm:t>
    </dgm:pt>
    <dgm:pt modelId="{2305D047-AB65-4900-A8CC-5DCACFA19421}" type="parTrans" cxnId="{B32FB095-EFBC-4B3D-8D63-18E078AD2314}">
      <dgm:prSet/>
      <dgm:spPr/>
      <dgm:t>
        <a:bodyPr/>
        <a:lstStyle/>
        <a:p>
          <a:endParaRPr lang="en-US"/>
        </a:p>
      </dgm:t>
    </dgm:pt>
    <dgm:pt modelId="{FC4CC91C-EC16-41F5-8B9C-1E10CFF0D559}" type="sibTrans" cxnId="{B32FB095-EFBC-4B3D-8D63-18E078AD2314}">
      <dgm:prSet/>
      <dgm:spPr/>
      <dgm:t>
        <a:bodyPr/>
        <a:lstStyle/>
        <a:p>
          <a:endParaRPr lang="en-US"/>
        </a:p>
      </dgm:t>
    </dgm:pt>
    <dgm:pt modelId="{72F224EC-26C4-4E9E-8814-A2F91C387972}">
      <dgm:prSet/>
      <dgm:spPr/>
      <dgm:t>
        <a:bodyPr/>
        <a:lstStyle/>
        <a:p>
          <a:r>
            <a:rPr lang="en-US"/>
            <a:t>Lower Estimate: The lower bound of the confidence interval for the measure score.</a:t>
          </a:r>
        </a:p>
      </dgm:t>
    </dgm:pt>
    <dgm:pt modelId="{44715AAA-8D7A-4401-BC52-0E95FB1AAB4A}" type="parTrans" cxnId="{BD0338C8-07D3-43A6-98A4-E583F454DB7E}">
      <dgm:prSet/>
      <dgm:spPr/>
      <dgm:t>
        <a:bodyPr/>
        <a:lstStyle/>
        <a:p>
          <a:endParaRPr lang="en-US"/>
        </a:p>
      </dgm:t>
    </dgm:pt>
    <dgm:pt modelId="{8D9BC782-F8D8-4D91-8FF3-C1501A9431BF}" type="sibTrans" cxnId="{BD0338C8-07D3-43A6-98A4-E583F454DB7E}">
      <dgm:prSet/>
      <dgm:spPr/>
      <dgm:t>
        <a:bodyPr/>
        <a:lstStyle/>
        <a:p>
          <a:endParaRPr lang="en-US"/>
        </a:p>
      </dgm:t>
    </dgm:pt>
    <dgm:pt modelId="{A1271B9B-9B36-46BC-8D85-1FC2D291171B}">
      <dgm:prSet/>
      <dgm:spPr/>
      <dgm:t>
        <a:bodyPr/>
        <a:lstStyle/>
        <a:p>
          <a:r>
            <a:rPr lang="en-US"/>
            <a:t>Higher Estimate: The upper bound of the confidence interval for the measure score.</a:t>
          </a:r>
        </a:p>
      </dgm:t>
    </dgm:pt>
    <dgm:pt modelId="{208BE6B6-7DAD-4DE3-AF48-6A9B4363ED15}" type="parTrans" cxnId="{B4AA060E-0AE5-4145-890E-7E10DAFDC00F}">
      <dgm:prSet/>
      <dgm:spPr/>
      <dgm:t>
        <a:bodyPr/>
        <a:lstStyle/>
        <a:p>
          <a:endParaRPr lang="en-US"/>
        </a:p>
      </dgm:t>
    </dgm:pt>
    <dgm:pt modelId="{AED073AE-1BD9-4F23-9C93-BABE314CDA80}" type="sibTrans" cxnId="{B4AA060E-0AE5-4145-890E-7E10DAFDC00F}">
      <dgm:prSet/>
      <dgm:spPr/>
      <dgm:t>
        <a:bodyPr/>
        <a:lstStyle/>
        <a:p>
          <a:endParaRPr lang="en-US"/>
        </a:p>
      </dgm:t>
    </dgm:pt>
    <dgm:pt modelId="{3D7B1AA6-067E-429A-B971-ABCB1FB98083}">
      <dgm:prSet/>
      <dgm:spPr/>
      <dgm:t>
        <a:bodyPr/>
        <a:lstStyle/>
        <a:p>
          <a:r>
            <a:rPr lang="en-US"/>
            <a:t>Footnote: Additional notes or explanations (may contain missing values).</a:t>
          </a:r>
        </a:p>
      </dgm:t>
    </dgm:pt>
    <dgm:pt modelId="{3AAB025D-386C-47B6-AB4B-58AC029D37C7}" type="parTrans" cxnId="{374B1C47-A82F-4C78-A010-DA72BC4701A0}">
      <dgm:prSet/>
      <dgm:spPr/>
      <dgm:t>
        <a:bodyPr/>
        <a:lstStyle/>
        <a:p>
          <a:endParaRPr lang="en-US"/>
        </a:p>
      </dgm:t>
    </dgm:pt>
    <dgm:pt modelId="{343671C0-07D4-4999-BAC7-0538BDB63BD2}" type="sibTrans" cxnId="{374B1C47-A82F-4C78-A010-DA72BC4701A0}">
      <dgm:prSet/>
      <dgm:spPr/>
      <dgm:t>
        <a:bodyPr/>
        <a:lstStyle/>
        <a:p>
          <a:endParaRPr lang="en-US"/>
        </a:p>
      </dgm:t>
    </dgm:pt>
    <dgm:pt modelId="{D1A67F60-9145-4D19-A385-A733C0107709}">
      <dgm:prSet/>
      <dgm:spPr/>
      <dgm:t>
        <a:bodyPr/>
        <a:lstStyle/>
        <a:p>
          <a:r>
            <a:rPr lang="en-US"/>
            <a:t>Start Date: Start date of the data reporting period.</a:t>
          </a:r>
        </a:p>
      </dgm:t>
    </dgm:pt>
    <dgm:pt modelId="{AC7F7AF2-B98A-4905-B4A8-E2A33043ADE4}" type="parTrans" cxnId="{DE1FA0FF-41CB-41E4-9B6F-0957502EAAF3}">
      <dgm:prSet/>
      <dgm:spPr/>
      <dgm:t>
        <a:bodyPr/>
        <a:lstStyle/>
        <a:p>
          <a:endParaRPr lang="en-US"/>
        </a:p>
      </dgm:t>
    </dgm:pt>
    <dgm:pt modelId="{3F95FD23-9569-4CE7-B494-78DB030D7967}" type="sibTrans" cxnId="{DE1FA0FF-41CB-41E4-9B6F-0957502EAAF3}">
      <dgm:prSet/>
      <dgm:spPr/>
      <dgm:t>
        <a:bodyPr/>
        <a:lstStyle/>
        <a:p>
          <a:endParaRPr lang="en-US"/>
        </a:p>
      </dgm:t>
    </dgm:pt>
    <dgm:pt modelId="{99B75F94-4478-4310-B232-86321FD44642}">
      <dgm:prSet/>
      <dgm:spPr/>
      <dgm:t>
        <a:bodyPr/>
        <a:lstStyle/>
        <a:p>
          <a:r>
            <a:rPr lang="en-US"/>
            <a:t>End Date: End date of the data reporting period.</a:t>
          </a:r>
        </a:p>
      </dgm:t>
    </dgm:pt>
    <dgm:pt modelId="{AD54B0AA-3019-43CB-B683-49A17CB06EEA}" type="parTrans" cxnId="{6ADED32E-A905-4DAE-8CC5-5FF7D890453A}">
      <dgm:prSet/>
      <dgm:spPr/>
      <dgm:t>
        <a:bodyPr/>
        <a:lstStyle/>
        <a:p>
          <a:endParaRPr lang="en-US"/>
        </a:p>
      </dgm:t>
    </dgm:pt>
    <dgm:pt modelId="{DF4CD305-A088-474A-AE85-27EF66ADF548}" type="sibTrans" cxnId="{6ADED32E-A905-4DAE-8CC5-5FF7D890453A}">
      <dgm:prSet/>
      <dgm:spPr/>
      <dgm:t>
        <a:bodyPr/>
        <a:lstStyle/>
        <a:p>
          <a:endParaRPr lang="en-US"/>
        </a:p>
      </dgm:t>
    </dgm:pt>
    <dgm:pt modelId="{5A1AA45D-B0FB-4E95-9AAF-98A8FEE0FBFC}" type="pres">
      <dgm:prSet presAssocID="{DE63B7AE-943A-4D77-9A69-705AA6ADA48F}" presName="diagram" presStyleCnt="0">
        <dgm:presLayoutVars>
          <dgm:dir/>
          <dgm:resizeHandles val="exact"/>
        </dgm:presLayoutVars>
      </dgm:prSet>
      <dgm:spPr/>
    </dgm:pt>
    <dgm:pt modelId="{40B4164B-305B-4B91-BCAF-DDF0FD6E61FE}" type="pres">
      <dgm:prSet presAssocID="{7A1FC766-2F64-429F-AD42-7D3CBF4C25C1}" presName="node" presStyleLbl="node1" presStyleIdx="0" presStyleCnt="18">
        <dgm:presLayoutVars>
          <dgm:bulletEnabled val="1"/>
        </dgm:presLayoutVars>
      </dgm:prSet>
      <dgm:spPr/>
    </dgm:pt>
    <dgm:pt modelId="{D864EA13-300A-4B05-A743-2716F69A7758}" type="pres">
      <dgm:prSet presAssocID="{629E5506-CA51-4588-8756-D1513298B99A}" presName="sibTrans" presStyleCnt="0"/>
      <dgm:spPr/>
    </dgm:pt>
    <dgm:pt modelId="{38D98477-3636-476D-8C30-EB86BBEA75E1}" type="pres">
      <dgm:prSet presAssocID="{1B9FB763-E698-492B-8040-8912CA5F7193}" presName="node" presStyleLbl="node1" presStyleIdx="1" presStyleCnt="18">
        <dgm:presLayoutVars>
          <dgm:bulletEnabled val="1"/>
        </dgm:presLayoutVars>
      </dgm:prSet>
      <dgm:spPr/>
    </dgm:pt>
    <dgm:pt modelId="{6268066C-D95D-42A8-BA6B-EB22A17DF1A5}" type="pres">
      <dgm:prSet presAssocID="{9A8C3320-B74E-4B28-A536-AC32B13772F2}" presName="sibTrans" presStyleCnt="0"/>
      <dgm:spPr/>
    </dgm:pt>
    <dgm:pt modelId="{2F8554B9-EAE5-49A1-9D15-9B223B1A8F56}" type="pres">
      <dgm:prSet presAssocID="{163E315C-7FD5-4B76-AF8C-3BCFD2433019}" presName="node" presStyleLbl="node1" presStyleIdx="2" presStyleCnt="18">
        <dgm:presLayoutVars>
          <dgm:bulletEnabled val="1"/>
        </dgm:presLayoutVars>
      </dgm:prSet>
      <dgm:spPr/>
    </dgm:pt>
    <dgm:pt modelId="{0DA97F8B-3DCA-4E06-86D7-80965B3EB7FB}" type="pres">
      <dgm:prSet presAssocID="{FE667B64-1D83-4D36-9059-9BEFFA2FC14C}" presName="sibTrans" presStyleCnt="0"/>
      <dgm:spPr/>
    </dgm:pt>
    <dgm:pt modelId="{E36632CB-A714-4D6B-9DFC-2F7B891056A1}" type="pres">
      <dgm:prSet presAssocID="{2DE5190E-E578-4BAE-AE10-F3D0F3A3DF2F}" presName="node" presStyleLbl="node1" presStyleIdx="3" presStyleCnt="18">
        <dgm:presLayoutVars>
          <dgm:bulletEnabled val="1"/>
        </dgm:presLayoutVars>
      </dgm:prSet>
      <dgm:spPr/>
    </dgm:pt>
    <dgm:pt modelId="{CD62DA3D-A4A8-40DA-A6DF-7E4DB3F7D161}" type="pres">
      <dgm:prSet presAssocID="{9092E4BC-E1C1-4299-8810-0F3754435966}" presName="sibTrans" presStyleCnt="0"/>
      <dgm:spPr/>
    </dgm:pt>
    <dgm:pt modelId="{A6631861-4B28-4F5C-AD45-F5FF3E4C54D0}" type="pres">
      <dgm:prSet presAssocID="{7E9D290D-5054-45B5-AAFA-E2D0E4D4CFD4}" presName="node" presStyleLbl="node1" presStyleIdx="4" presStyleCnt="18">
        <dgm:presLayoutVars>
          <dgm:bulletEnabled val="1"/>
        </dgm:presLayoutVars>
      </dgm:prSet>
      <dgm:spPr/>
    </dgm:pt>
    <dgm:pt modelId="{58F06FA4-63BB-42AF-BD81-E683FEFDC256}" type="pres">
      <dgm:prSet presAssocID="{40F7EAE2-DC05-4B5F-A5B7-EC40D1325227}" presName="sibTrans" presStyleCnt="0"/>
      <dgm:spPr/>
    </dgm:pt>
    <dgm:pt modelId="{8B1A99CF-554E-4CB0-B4AE-DB07FF93C242}" type="pres">
      <dgm:prSet presAssocID="{2158AB98-B017-4359-A385-D1CA0950A0BD}" presName="node" presStyleLbl="node1" presStyleIdx="5" presStyleCnt="18">
        <dgm:presLayoutVars>
          <dgm:bulletEnabled val="1"/>
        </dgm:presLayoutVars>
      </dgm:prSet>
      <dgm:spPr/>
    </dgm:pt>
    <dgm:pt modelId="{9E4D2774-3C6B-41CB-BBDE-42B0583B619D}" type="pres">
      <dgm:prSet presAssocID="{A3B23867-85F9-46EB-8760-FCCD15D9D1B4}" presName="sibTrans" presStyleCnt="0"/>
      <dgm:spPr/>
    </dgm:pt>
    <dgm:pt modelId="{66B7890E-5713-4406-9B1B-AA1BD6A99DF0}" type="pres">
      <dgm:prSet presAssocID="{2CCF8B02-BF07-4DA8-B882-E96ABA787AF9}" presName="node" presStyleLbl="node1" presStyleIdx="6" presStyleCnt="18">
        <dgm:presLayoutVars>
          <dgm:bulletEnabled val="1"/>
        </dgm:presLayoutVars>
      </dgm:prSet>
      <dgm:spPr/>
    </dgm:pt>
    <dgm:pt modelId="{37FBBB24-612F-4B36-89A4-09029B429DEF}" type="pres">
      <dgm:prSet presAssocID="{799BEAD2-BEF1-4D11-A7BE-13FCCF7A4AD8}" presName="sibTrans" presStyleCnt="0"/>
      <dgm:spPr/>
    </dgm:pt>
    <dgm:pt modelId="{8AC978AF-86D8-4EEA-92A7-866269866E0C}" type="pres">
      <dgm:prSet presAssocID="{4C7F0EA7-C582-49F5-9EC1-741B38D3ABE9}" presName="node" presStyleLbl="node1" presStyleIdx="7" presStyleCnt="18">
        <dgm:presLayoutVars>
          <dgm:bulletEnabled val="1"/>
        </dgm:presLayoutVars>
      </dgm:prSet>
      <dgm:spPr/>
    </dgm:pt>
    <dgm:pt modelId="{E39EDF81-D436-4E6C-99DD-4BA8C468C1C4}" type="pres">
      <dgm:prSet presAssocID="{E00E58B4-4672-4D43-A18E-A3CB4867BF42}" presName="sibTrans" presStyleCnt="0"/>
      <dgm:spPr/>
    </dgm:pt>
    <dgm:pt modelId="{23206EDA-31DA-4583-A2BF-AB0E67CDB7A4}" type="pres">
      <dgm:prSet presAssocID="{76666CF0-5E7A-4E42-A327-4906D5F6F4D7}" presName="node" presStyleLbl="node1" presStyleIdx="8" presStyleCnt="18">
        <dgm:presLayoutVars>
          <dgm:bulletEnabled val="1"/>
        </dgm:presLayoutVars>
      </dgm:prSet>
      <dgm:spPr/>
    </dgm:pt>
    <dgm:pt modelId="{E11045CB-0A42-48E4-8023-069D6C7DB563}" type="pres">
      <dgm:prSet presAssocID="{31A41BC4-7C89-4D1F-A6F0-0F22F8ED03FA}" presName="sibTrans" presStyleCnt="0"/>
      <dgm:spPr/>
    </dgm:pt>
    <dgm:pt modelId="{CE4899F4-76B5-4F87-8F35-6E62124B46D6}" type="pres">
      <dgm:prSet presAssocID="{AAEB343D-8201-489A-93A4-C2837BCBCA58}" presName="node" presStyleLbl="node1" presStyleIdx="9" presStyleCnt="18">
        <dgm:presLayoutVars>
          <dgm:bulletEnabled val="1"/>
        </dgm:presLayoutVars>
      </dgm:prSet>
      <dgm:spPr/>
    </dgm:pt>
    <dgm:pt modelId="{267C701F-CF81-452A-BBDD-C5F54DEF54E8}" type="pres">
      <dgm:prSet presAssocID="{EEAA27F7-D940-4CBB-BB37-F2960FD6067C}" presName="sibTrans" presStyleCnt="0"/>
      <dgm:spPr/>
    </dgm:pt>
    <dgm:pt modelId="{8F2D5AE2-96AE-455D-B4E1-951006F486B6}" type="pres">
      <dgm:prSet presAssocID="{3EBB02A9-56DF-4FB4-B0BC-5D75554AC15F}" presName="node" presStyleLbl="node1" presStyleIdx="10" presStyleCnt="18">
        <dgm:presLayoutVars>
          <dgm:bulletEnabled val="1"/>
        </dgm:presLayoutVars>
      </dgm:prSet>
      <dgm:spPr/>
    </dgm:pt>
    <dgm:pt modelId="{68F7D591-9027-4146-AC4A-72BEC0EA1E30}" type="pres">
      <dgm:prSet presAssocID="{A277E68F-5954-48B2-A1C4-D734D56BF647}" presName="sibTrans" presStyleCnt="0"/>
      <dgm:spPr/>
    </dgm:pt>
    <dgm:pt modelId="{EB8C5ED3-DDA2-4DCE-8D60-B9E73A04C1F8}" type="pres">
      <dgm:prSet presAssocID="{EE5913AB-6199-4752-AB5C-A6C27DD565E6}" presName="node" presStyleLbl="node1" presStyleIdx="11" presStyleCnt="18">
        <dgm:presLayoutVars>
          <dgm:bulletEnabled val="1"/>
        </dgm:presLayoutVars>
      </dgm:prSet>
      <dgm:spPr/>
    </dgm:pt>
    <dgm:pt modelId="{063C3CB1-D15B-497B-B560-386AF16D87BC}" type="pres">
      <dgm:prSet presAssocID="{FF35852D-2F3B-4774-B18F-44D99E51FCCE}" presName="sibTrans" presStyleCnt="0"/>
      <dgm:spPr/>
    </dgm:pt>
    <dgm:pt modelId="{0619F404-2A14-4FE9-AB92-BCA793DBEB2E}" type="pres">
      <dgm:prSet presAssocID="{2954330D-77F1-4448-8A7F-B1D0DF1F3288}" presName="node" presStyleLbl="node1" presStyleIdx="12" presStyleCnt="18">
        <dgm:presLayoutVars>
          <dgm:bulletEnabled val="1"/>
        </dgm:presLayoutVars>
      </dgm:prSet>
      <dgm:spPr/>
    </dgm:pt>
    <dgm:pt modelId="{C88D3C42-226D-402C-B359-2735B5404255}" type="pres">
      <dgm:prSet presAssocID="{FC4CC91C-EC16-41F5-8B9C-1E10CFF0D559}" presName="sibTrans" presStyleCnt="0"/>
      <dgm:spPr/>
    </dgm:pt>
    <dgm:pt modelId="{8425F875-D32C-4E8D-9DB5-10D85F2BC51A}" type="pres">
      <dgm:prSet presAssocID="{72F224EC-26C4-4E9E-8814-A2F91C387972}" presName="node" presStyleLbl="node1" presStyleIdx="13" presStyleCnt="18">
        <dgm:presLayoutVars>
          <dgm:bulletEnabled val="1"/>
        </dgm:presLayoutVars>
      </dgm:prSet>
      <dgm:spPr/>
    </dgm:pt>
    <dgm:pt modelId="{C5847F37-18F3-4625-A1D8-3589742E340F}" type="pres">
      <dgm:prSet presAssocID="{8D9BC782-F8D8-4D91-8FF3-C1501A9431BF}" presName="sibTrans" presStyleCnt="0"/>
      <dgm:spPr/>
    </dgm:pt>
    <dgm:pt modelId="{A74B57DD-DC14-4D7A-A08D-478AA79B6D44}" type="pres">
      <dgm:prSet presAssocID="{A1271B9B-9B36-46BC-8D85-1FC2D291171B}" presName="node" presStyleLbl="node1" presStyleIdx="14" presStyleCnt="18">
        <dgm:presLayoutVars>
          <dgm:bulletEnabled val="1"/>
        </dgm:presLayoutVars>
      </dgm:prSet>
      <dgm:spPr/>
    </dgm:pt>
    <dgm:pt modelId="{FE330006-CABF-4AF0-BA64-157FA42B8650}" type="pres">
      <dgm:prSet presAssocID="{AED073AE-1BD9-4F23-9C93-BABE314CDA80}" presName="sibTrans" presStyleCnt="0"/>
      <dgm:spPr/>
    </dgm:pt>
    <dgm:pt modelId="{87536E3B-A63D-43F8-BC7F-DC9B7229927A}" type="pres">
      <dgm:prSet presAssocID="{3D7B1AA6-067E-429A-B971-ABCB1FB98083}" presName="node" presStyleLbl="node1" presStyleIdx="15" presStyleCnt="18">
        <dgm:presLayoutVars>
          <dgm:bulletEnabled val="1"/>
        </dgm:presLayoutVars>
      </dgm:prSet>
      <dgm:spPr/>
    </dgm:pt>
    <dgm:pt modelId="{DFE4C47A-C314-4F2B-8F42-3E4388FAAD08}" type="pres">
      <dgm:prSet presAssocID="{343671C0-07D4-4999-BAC7-0538BDB63BD2}" presName="sibTrans" presStyleCnt="0"/>
      <dgm:spPr/>
    </dgm:pt>
    <dgm:pt modelId="{5EB1BD9C-FE01-4BFD-B66C-678C9429978C}" type="pres">
      <dgm:prSet presAssocID="{D1A67F60-9145-4D19-A385-A733C0107709}" presName="node" presStyleLbl="node1" presStyleIdx="16" presStyleCnt="18">
        <dgm:presLayoutVars>
          <dgm:bulletEnabled val="1"/>
        </dgm:presLayoutVars>
      </dgm:prSet>
      <dgm:spPr/>
    </dgm:pt>
    <dgm:pt modelId="{9FEFA9DE-3951-4E94-8882-75EA8962765B}" type="pres">
      <dgm:prSet presAssocID="{3F95FD23-9569-4CE7-B494-78DB030D7967}" presName="sibTrans" presStyleCnt="0"/>
      <dgm:spPr/>
    </dgm:pt>
    <dgm:pt modelId="{2DC96CA1-8450-40F5-9675-8E3B4D69EB3D}" type="pres">
      <dgm:prSet presAssocID="{99B75F94-4478-4310-B232-86321FD44642}" presName="node" presStyleLbl="node1" presStyleIdx="17" presStyleCnt="18">
        <dgm:presLayoutVars>
          <dgm:bulletEnabled val="1"/>
        </dgm:presLayoutVars>
      </dgm:prSet>
      <dgm:spPr/>
    </dgm:pt>
  </dgm:ptLst>
  <dgm:cxnLst>
    <dgm:cxn modelId="{2FA08702-CFFC-4A4B-BEAA-ECE00F21067A}" srcId="{DE63B7AE-943A-4D77-9A69-705AA6ADA48F}" destId="{AAEB343D-8201-489A-93A4-C2837BCBCA58}" srcOrd="9" destOrd="0" parTransId="{83F7EC09-3894-49F3-A060-AC06180FDCF7}" sibTransId="{EEAA27F7-D940-4CBB-BB37-F2960FD6067C}"/>
    <dgm:cxn modelId="{2D3A1708-87E1-4023-9EB9-8B9920AD1C26}" srcId="{DE63B7AE-943A-4D77-9A69-705AA6ADA48F}" destId="{3EBB02A9-56DF-4FB4-B0BC-5D75554AC15F}" srcOrd="10" destOrd="0" parTransId="{38B4EE3C-5E6F-4B2F-A209-F2A8BA294DE6}" sibTransId="{A277E68F-5954-48B2-A1C4-D734D56BF647}"/>
    <dgm:cxn modelId="{B4AA060E-0AE5-4145-890E-7E10DAFDC00F}" srcId="{DE63B7AE-943A-4D77-9A69-705AA6ADA48F}" destId="{A1271B9B-9B36-46BC-8D85-1FC2D291171B}" srcOrd="14" destOrd="0" parTransId="{208BE6B6-7DAD-4DE3-AF48-6A9B4363ED15}" sibTransId="{AED073AE-1BD9-4F23-9C93-BABE314CDA80}"/>
    <dgm:cxn modelId="{383B7613-39D2-4854-8365-A507BF19EF98}" type="presOf" srcId="{3EBB02A9-56DF-4FB4-B0BC-5D75554AC15F}" destId="{8F2D5AE2-96AE-455D-B4E1-951006F486B6}" srcOrd="0" destOrd="0" presId="urn:microsoft.com/office/officeart/2005/8/layout/default"/>
    <dgm:cxn modelId="{35801E23-8A84-4827-B4D7-6A8801FC18CE}" srcId="{DE63B7AE-943A-4D77-9A69-705AA6ADA48F}" destId="{1B9FB763-E698-492B-8040-8912CA5F7193}" srcOrd="1" destOrd="0" parTransId="{A4F60C13-6927-409B-AD53-8BB1AFF0A8A1}" sibTransId="{9A8C3320-B74E-4B28-A536-AC32B13772F2}"/>
    <dgm:cxn modelId="{E19CFA23-2ACA-4033-B719-FDC83B288A7E}" type="presOf" srcId="{1B9FB763-E698-492B-8040-8912CA5F7193}" destId="{38D98477-3636-476D-8C30-EB86BBEA75E1}" srcOrd="0" destOrd="0" presId="urn:microsoft.com/office/officeart/2005/8/layout/default"/>
    <dgm:cxn modelId="{6ADED32E-A905-4DAE-8CC5-5FF7D890453A}" srcId="{DE63B7AE-943A-4D77-9A69-705AA6ADA48F}" destId="{99B75F94-4478-4310-B232-86321FD44642}" srcOrd="17" destOrd="0" parTransId="{AD54B0AA-3019-43CB-B683-49A17CB06EEA}" sibTransId="{DF4CD305-A088-474A-AE85-27EF66ADF548}"/>
    <dgm:cxn modelId="{37B8895D-0D45-443A-B4EC-7D8D2F647EBB}" type="presOf" srcId="{76666CF0-5E7A-4E42-A327-4906D5F6F4D7}" destId="{23206EDA-31DA-4583-A2BF-AB0E67CDB7A4}" srcOrd="0" destOrd="0" presId="urn:microsoft.com/office/officeart/2005/8/layout/default"/>
    <dgm:cxn modelId="{358D4345-D1AD-4402-8A5F-FE7003DFF0FC}" srcId="{DE63B7AE-943A-4D77-9A69-705AA6ADA48F}" destId="{4C7F0EA7-C582-49F5-9EC1-741B38D3ABE9}" srcOrd="7" destOrd="0" parTransId="{AF8CBD10-D1CB-43B3-9BBE-AC397092E3E1}" sibTransId="{E00E58B4-4672-4D43-A18E-A3CB4867BF42}"/>
    <dgm:cxn modelId="{374B1C47-A82F-4C78-A010-DA72BC4701A0}" srcId="{DE63B7AE-943A-4D77-9A69-705AA6ADA48F}" destId="{3D7B1AA6-067E-429A-B971-ABCB1FB98083}" srcOrd="15" destOrd="0" parTransId="{3AAB025D-386C-47B6-AB4B-58AC029D37C7}" sibTransId="{343671C0-07D4-4999-BAC7-0538BDB63BD2}"/>
    <dgm:cxn modelId="{145E5568-2CBF-4D59-A0D7-77FD9B68D64F}" type="presOf" srcId="{2158AB98-B017-4359-A385-D1CA0950A0BD}" destId="{8B1A99CF-554E-4CB0-B4AE-DB07FF93C242}" srcOrd="0" destOrd="0" presId="urn:microsoft.com/office/officeart/2005/8/layout/default"/>
    <dgm:cxn modelId="{670A4B6C-BCA9-49DB-BC8C-375026858AC3}" srcId="{DE63B7AE-943A-4D77-9A69-705AA6ADA48F}" destId="{76666CF0-5E7A-4E42-A327-4906D5F6F4D7}" srcOrd="8" destOrd="0" parTransId="{FDDFCB26-9F0A-49E6-8617-98181DA8EEED}" sibTransId="{31A41BC4-7C89-4D1F-A6F0-0F22F8ED03FA}"/>
    <dgm:cxn modelId="{9812FF6E-F725-4F82-B907-E1283CE7836A}" srcId="{DE63B7AE-943A-4D77-9A69-705AA6ADA48F}" destId="{2158AB98-B017-4359-A385-D1CA0950A0BD}" srcOrd="5" destOrd="0" parTransId="{4243E035-743E-4C3E-849F-A2F932C0D9CF}" sibTransId="{A3B23867-85F9-46EB-8760-FCCD15D9D1B4}"/>
    <dgm:cxn modelId="{D5F1C053-428B-48A4-84B1-18F7533B48A3}" type="presOf" srcId="{DE63B7AE-943A-4D77-9A69-705AA6ADA48F}" destId="{5A1AA45D-B0FB-4E95-9AAF-98A8FEE0FBFC}" srcOrd="0" destOrd="0" presId="urn:microsoft.com/office/officeart/2005/8/layout/default"/>
    <dgm:cxn modelId="{74AE5B74-2785-4696-9546-D1F2B8C9FC39}" type="presOf" srcId="{99B75F94-4478-4310-B232-86321FD44642}" destId="{2DC96CA1-8450-40F5-9675-8E3B4D69EB3D}" srcOrd="0" destOrd="0" presId="urn:microsoft.com/office/officeart/2005/8/layout/default"/>
    <dgm:cxn modelId="{DDA64E74-16A6-4600-B263-DE19B6C81B0D}" type="presOf" srcId="{D1A67F60-9145-4D19-A385-A733C0107709}" destId="{5EB1BD9C-FE01-4BFD-B66C-678C9429978C}" srcOrd="0" destOrd="0" presId="urn:microsoft.com/office/officeart/2005/8/layout/default"/>
    <dgm:cxn modelId="{CD088754-3BB1-4DF0-9F10-4DA4AD7D7EB0}" srcId="{DE63B7AE-943A-4D77-9A69-705AA6ADA48F}" destId="{163E315C-7FD5-4B76-AF8C-3BCFD2433019}" srcOrd="2" destOrd="0" parTransId="{6DE7FE2F-91FE-4B69-8249-80B65A4BFD71}" sibTransId="{FE667B64-1D83-4D36-9059-9BEFFA2FC14C}"/>
    <dgm:cxn modelId="{1E160F55-38F1-4126-A6E5-43DAECB0FDC6}" type="presOf" srcId="{EE5913AB-6199-4752-AB5C-A6C27DD565E6}" destId="{EB8C5ED3-DDA2-4DCE-8D60-B9E73A04C1F8}" srcOrd="0" destOrd="0" presId="urn:microsoft.com/office/officeart/2005/8/layout/default"/>
    <dgm:cxn modelId="{2FC5B278-D878-4229-88D1-5E28C1835B74}" type="presOf" srcId="{4C7F0EA7-C582-49F5-9EC1-741B38D3ABE9}" destId="{8AC978AF-86D8-4EEA-92A7-866269866E0C}" srcOrd="0" destOrd="0" presId="urn:microsoft.com/office/officeart/2005/8/layout/default"/>
    <dgm:cxn modelId="{F76BBE83-C4BD-4034-A967-81B56E891E1F}" type="presOf" srcId="{2DE5190E-E578-4BAE-AE10-F3D0F3A3DF2F}" destId="{E36632CB-A714-4D6B-9DFC-2F7B891056A1}" srcOrd="0" destOrd="0" presId="urn:microsoft.com/office/officeart/2005/8/layout/default"/>
    <dgm:cxn modelId="{E9EE1987-8594-4AB3-A038-7DC5F8A8455D}" type="presOf" srcId="{2CCF8B02-BF07-4DA8-B882-E96ABA787AF9}" destId="{66B7890E-5713-4406-9B1B-AA1BD6A99DF0}" srcOrd="0" destOrd="0" presId="urn:microsoft.com/office/officeart/2005/8/layout/default"/>
    <dgm:cxn modelId="{DBD8FC8B-4C8A-4061-A90F-A266D6E821BA}" type="presOf" srcId="{3D7B1AA6-067E-429A-B971-ABCB1FB98083}" destId="{87536E3B-A63D-43F8-BC7F-DC9B7229927A}" srcOrd="0" destOrd="0" presId="urn:microsoft.com/office/officeart/2005/8/layout/default"/>
    <dgm:cxn modelId="{B32FB095-EFBC-4B3D-8D63-18E078AD2314}" srcId="{DE63B7AE-943A-4D77-9A69-705AA6ADA48F}" destId="{2954330D-77F1-4448-8A7F-B1D0DF1F3288}" srcOrd="12" destOrd="0" parTransId="{2305D047-AB65-4900-A8CC-5DCACFA19421}" sibTransId="{FC4CC91C-EC16-41F5-8B9C-1E10CFF0D559}"/>
    <dgm:cxn modelId="{C4561AA0-7ACB-4D42-8DAD-63DB5EDEF4FE}" type="presOf" srcId="{163E315C-7FD5-4B76-AF8C-3BCFD2433019}" destId="{2F8554B9-EAE5-49A1-9D15-9B223B1A8F56}" srcOrd="0" destOrd="0" presId="urn:microsoft.com/office/officeart/2005/8/layout/default"/>
    <dgm:cxn modelId="{BB7602A1-7A83-4246-B938-5EAB9C525D43}" type="presOf" srcId="{7A1FC766-2F64-429F-AD42-7D3CBF4C25C1}" destId="{40B4164B-305B-4B91-BCAF-DDF0FD6E61FE}" srcOrd="0" destOrd="0" presId="urn:microsoft.com/office/officeart/2005/8/layout/default"/>
    <dgm:cxn modelId="{BAB4FDA8-A5FA-46B3-A7BE-BA3A1CF4C13F}" type="presOf" srcId="{AAEB343D-8201-489A-93A4-C2837BCBCA58}" destId="{CE4899F4-76B5-4F87-8F35-6E62124B46D6}" srcOrd="0" destOrd="0" presId="urn:microsoft.com/office/officeart/2005/8/layout/default"/>
    <dgm:cxn modelId="{37363CAF-2467-4D6C-B8C8-B94A61F8850F}" type="presOf" srcId="{A1271B9B-9B36-46BC-8D85-1FC2D291171B}" destId="{A74B57DD-DC14-4D7A-A08D-478AA79B6D44}" srcOrd="0" destOrd="0" presId="urn:microsoft.com/office/officeart/2005/8/layout/default"/>
    <dgm:cxn modelId="{D09AE4BE-6DBF-4A19-AB81-A535652359CA}" srcId="{DE63B7AE-943A-4D77-9A69-705AA6ADA48F}" destId="{7E9D290D-5054-45B5-AAFA-E2D0E4D4CFD4}" srcOrd="4" destOrd="0" parTransId="{04888053-5BE7-4085-AA67-D460FF1F5990}" sibTransId="{40F7EAE2-DC05-4B5F-A5B7-EC40D1325227}"/>
    <dgm:cxn modelId="{17D1F1C3-BF8D-42E1-99C4-9AEC61895A2F}" type="presOf" srcId="{2954330D-77F1-4448-8A7F-B1D0DF1F3288}" destId="{0619F404-2A14-4FE9-AB92-BCA793DBEB2E}" srcOrd="0" destOrd="0" presId="urn:microsoft.com/office/officeart/2005/8/layout/default"/>
    <dgm:cxn modelId="{BD0338C8-07D3-43A6-98A4-E583F454DB7E}" srcId="{DE63B7AE-943A-4D77-9A69-705AA6ADA48F}" destId="{72F224EC-26C4-4E9E-8814-A2F91C387972}" srcOrd="13" destOrd="0" parTransId="{44715AAA-8D7A-4401-BC52-0E95FB1AAB4A}" sibTransId="{8D9BC782-F8D8-4D91-8FF3-C1501A9431BF}"/>
    <dgm:cxn modelId="{4ED730CC-A617-41E3-B3F7-CE96349CCBFC}" srcId="{DE63B7AE-943A-4D77-9A69-705AA6ADA48F}" destId="{EE5913AB-6199-4752-AB5C-A6C27DD565E6}" srcOrd="11" destOrd="0" parTransId="{C43DC889-2CCB-4DD4-936B-8A9EE9D04C6C}" sibTransId="{FF35852D-2F3B-4774-B18F-44D99E51FCCE}"/>
    <dgm:cxn modelId="{7BBFFCCC-4C64-4BDD-9399-8D72D106F40E}" type="presOf" srcId="{7E9D290D-5054-45B5-AAFA-E2D0E4D4CFD4}" destId="{A6631861-4B28-4F5C-AD45-F5FF3E4C54D0}" srcOrd="0" destOrd="0" presId="urn:microsoft.com/office/officeart/2005/8/layout/default"/>
    <dgm:cxn modelId="{089FADD7-1CC0-4A43-AAEF-C50611182364}" srcId="{DE63B7AE-943A-4D77-9A69-705AA6ADA48F}" destId="{7A1FC766-2F64-429F-AD42-7D3CBF4C25C1}" srcOrd="0" destOrd="0" parTransId="{22C001F6-A72E-48AB-AD44-2895CC6107C6}" sibTransId="{629E5506-CA51-4588-8756-D1513298B99A}"/>
    <dgm:cxn modelId="{F6F291E3-5F7F-41D0-A232-281E275192AC}" srcId="{DE63B7AE-943A-4D77-9A69-705AA6ADA48F}" destId="{2DE5190E-E578-4BAE-AE10-F3D0F3A3DF2F}" srcOrd="3" destOrd="0" parTransId="{3B99AABA-AC65-4059-BF76-6220DA823943}" sibTransId="{9092E4BC-E1C1-4299-8810-0F3754435966}"/>
    <dgm:cxn modelId="{D357AFE6-846E-446D-9AF3-17EDB69C0E21}" srcId="{DE63B7AE-943A-4D77-9A69-705AA6ADA48F}" destId="{2CCF8B02-BF07-4DA8-B882-E96ABA787AF9}" srcOrd="6" destOrd="0" parTransId="{B9B835E1-2902-430B-BAD4-FEAF7B27D77B}" sibTransId="{799BEAD2-BEF1-4D11-A7BE-13FCCF7A4AD8}"/>
    <dgm:cxn modelId="{B78968F0-5951-4620-A1E4-E35182ACE861}" type="presOf" srcId="{72F224EC-26C4-4E9E-8814-A2F91C387972}" destId="{8425F875-D32C-4E8D-9DB5-10D85F2BC51A}" srcOrd="0" destOrd="0" presId="urn:microsoft.com/office/officeart/2005/8/layout/default"/>
    <dgm:cxn modelId="{DE1FA0FF-41CB-41E4-9B6F-0957502EAAF3}" srcId="{DE63B7AE-943A-4D77-9A69-705AA6ADA48F}" destId="{D1A67F60-9145-4D19-A385-A733C0107709}" srcOrd="16" destOrd="0" parTransId="{AC7F7AF2-B98A-4905-B4A8-E2A33043ADE4}" sibTransId="{3F95FD23-9569-4CE7-B494-78DB030D7967}"/>
    <dgm:cxn modelId="{34EDDC76-EF6E-4276-947C-3D067D15C3D2}" type="presParOf" srcId="{5A1AA45D-B0FB-4E95-9AAF-98A8FEE0FBFC}" destId="{40B4164B-305B-4B91-BCAF-DDF0FD6E61FE}" srcOrd="0" destOrd="0" presId="urn:microsoft.com/office/officeart/2005/8/layout/default"/>
    <dgm:cxn modelId="{F7EDF5C4-5AD2-436C-977B-4A02F24CFD11}" type="presParOf" srcId="{5A1AA45D-B0FB-4E95-9AAF-98A8FEE0FBFC}" destId="{D864EA13-300A-4B05-A743-2716F69A7758}" srcOrd="1" destOrd="0" presId="urn:microsoft.com/office/officeart/2005/8/layout/default"/>
    <dgm:cxn modelId="{8093237B-AB2B-4626-97F8-A9F982971614}" type="presParOf" srcId="{5A1AA45D-B0FB-4E95-9AAF-98A8FEE0FBFC}" destId="{38D98477-3636-476D-8C30-EB86BBEA75E1}" srcOrd="2" destOrd="0" presId="urn:microsoft.com/office/officeart/2005/8/layout/default"/>
    <dgm:cxn modelId="{3CB99E8C-E239-44AC-8194-641F66FFA57B}" type="presParOf" srcId="{5A1AA45D-B0FB-4E95-9AAF-98A8FEE0FBFC}" destId="{6268066C-D95D-42A8-BA6B-EB22A17DF1A5}" srcOrd="3" destOrd="0" presId="urn:microsoft.com/office/officeart/2005/8/layout/default"/>
    <dgm:cxn modelId="{4A88A290-C3D7-4643-BC01-2F79AD319896}" type="presParOf" srcId="{5A1AA45D-B0FB-4E95-9AAF-98A8FEE0FBFC}" destId="{2F8554B9-EAE5-49A1-9D15-9B223B1A8F56}" srcOrd="4" destOrd="0" presId="urn:microsoft.com/office/officeart/2005/8/layout/default"/>
    <dgm:cxn modelId="{7AE80D43-97F8-4DD8-8B65-EFCC82F82C58}" type="presParOf" srcId="{5A1AA45D-B0FB-4E95-9AAF-98A8FEE0FBFC}" destId="{0DA97F8B-3DCA-4E06-86D7-80965B3EB7FB}" srcOrd="5" destOrd="0" presId="urn:microsoft.com/office/officeart/2005/8/layout/default"/>
    <dgm:cxn modelId="{E64C5528-A25D-4C2C-B681-D91D8F36436D}" type="presParOf" srcId="{5A1AA45D-B0FB-4E95-9AAF-98A8FEE0FBFC}" destId="{E36632CB-A714-4D6B-9DFC-2F7B891056A1}" srcOrd="6" destOrd="0" presId="urn:microsoft.com/office/officeart/2005/8/layout/default"/>
    <dgm:cxn modelId="{7D8067B2-5BDE-48B6-881B-DF5F148471BD}" type="presParOf" srcId="{5A1AA45D-B0FB-4E95-9AAF-98A8FEE0FBFC}" destId="{CD62DA3D-A4A8-40DA-A6DF-7E4DB3F7D161}" srcOrd="7" destOrd="0" presId="urn:microsoft.com/office/officeart/2005/8/layout/default"/>
    <dgm:cxn modelId="{4856972D-C552-452B-9175-FC68CB3F1A3F}" type="presParOf" srcId="{5A1AA45D-B0FB-4E95-9AAF-98A8FEE0FBFC}" destId="{A6631861-4B28-4F5C-AD45-F5FF3E4C54D0}" srcOrd="8" destOrd="0" presId="urn:microsoft.com/office/officeart/2005/8/layout/default"/>
    <dgm:cxn modelId="{3A92ECDC-F16B-4B26-A789-EB312D95CB2C}" type="presParOf" srcId="{5A1AA45D-B0FB-4E95-9AAF-98A8FEE0FBFC}" destId="{58F06FA4-63BB-42AF-BD81-E683FEFDC256}" srcOrd="9" destOrd="0" presId="urn:microsoft.com/office/officeart/2005/8/layout/default"/>
    <dgm:cxn modelId="{C79DC343-749D-4450-9AAF-5B7A7F5617C6}" type="presParOf" srcId="{5A1AA45D-B0FB-4E95-9AAF-98A8FEE0FBFC}" destId="{8B1A99CF-554E-4CB0-B4AE-DB07FF93C242}" srcOrd="10" destOrd="0" presId="urn:microsoft.com/office/officeart/2005/8/layout/default"/>
    <dgm:cxn modelId="{F732D4C1-24D0-4196-9DA4-ACB9A08F5EC2}" type="presParOf" srcId="{5A1AA45D-B0FB-4E95-9AAF-98A8FEE0FBFC}" destId="{9E4D2774-3C6B-41CB-BBDE-42B0583B619D}" srcOrd="11" destOrd="0" presId="urn:microsoft.com/office/officeart/2005/8/layout/default"/>
    <dgm:cxn modelId="{C537D86E-DC5D-47E2-9A05-C51C5AA41648}" type="presParOf" srcId="{5A1AA45D-B0FB-4E95-9AAF-98A8FEE0FBFC}" destId="{66B7890E-5713-4406-9B1B-AA1BD6A99DF0}" srcOrd="12" destOrd="0" presId="urn:microsoft.com/office/officeart/2005/8/layout/default"/>
    <dgm:cxn modelId="{653919F0-BF82-4691-953B-5BF9946B49E1}" type="presParOf" srcId="{5A1AA45D-B0FB-4E95-9AAF-98A8FEE0FBFC}" destId="{37FBBB24-612F-4B36-89A4-09029B429DEF}" srcOrd="13" destOrd="0" presId="urn:microsoft.com/office/officeart/2005/8/layout/default"/>
    <dgm:cxn modelId="{85D91F98-49A8-47D5-9876-1BE4DE08605E}" type="presParOf" srcId="{5A1AA45D-B0FB-4E95-9AAF-98A8FEE0FBFC}" destId="{8AC978AF-86D8-4EEA-92A7-866269866E0C}" srcOrd="14" destOrd="0" presId="urn:microsoft.com/office/officeart/2005/8/layout/default"/>
    <dgm:cxn modelId="{8A0F1500-7648-4854-808E-F676F23477B3}" type="presParOf" srcId="{5A1AA45D-B0FB-4E95-9AAF-98A8FEE0FBFC}" destId="{E39EDF81-D436-4E6C-99DD-4BA8C468C1C4}" srcOrd="15" destOrd="0" presId="urn:microsoft.com/office/officeart/2005/8/layout/default"/>
    <dgm:cxn modelId="{8FF48A1C-C327-4907-8D75-9E1EF0F06685}" type="presParOf" srcId="{5A1AA45D-B0FB-4E95-9AAF-98A8FEE0FBFC}" destId="{23206EDA-31DA-4583-A2BF-AB0E67CDB7A4}" srcOrd="16" destOrd="0" presId="urn:microsoft.com/office/officeart/2005/8/layout/default"/>
    <dgm:cxn modelId="{9F5F435C-ACD8-453D-AD30-DC98874C8175}" type="presParOf" srcId="{5A1AA45D-B0FB-4E95-9AAF-98A8FEE0FBFC}" destId="{E11045CB-0A42-48E4-8023-069D6C7DB563}" srcOrd="17" destOrd="0" presId="urn:microsoft.com/office/officeart/2005/8/layout/default"/>
    <dgm:cxn modelId="{9BDA5489-1147-4FEF-966F-BCCA5820F1D6}" type="presParOf" srcId="{5A1AA45D-B0FB-4E95-9AAF-98A8FEE0FBFC}" destId="{CE4899F4-76B5-4F87-8F35-6E62124B46D6}" srcOrd="18" destOrd="0" presId="urn:microsoft.com/office/officeart/2005/8/layout/default"/>
    <dgm:cxn modelId="{3FEBD48B-5FA6-4C06-BB8D-5B500277A0FE}" type="presParOf" srcId="{5A1AA45D-B0FB-4E95-9AAF-98A8FEE0FBFC}" destId="{267C701F-CF81-452A-BBDD-C5F54DEF54E8}" srcOrd="19" destOrd="0" presId="urn:microsoft.com/office/officeart/2005/8/layout/default"/>
    <dgm:cxn modelId="{46AA4641-E648-4DBD-A01F-81067B6E8129}" type="presParOf" srcId="{5A1AA45D-B0FB-4E95-9AAF-98A8FEE0FBFC}" destId="{8F2D5AE2-96AE-455D-B4E1-951006F486B6}" srcOrd="20" destOrd="0" presId="urn:microsoft.com/office/officeart/2005/8/layout/default"/>
    <dgm:cxn modelId="{BB507B40-2780-4293-A52F-412F55514D40}" type="presParOf" srcId="{5A1AA45D-B0FB-4E95-9AAF-98A8FEE0FBFC}" destId="{68F7D591-9027-4146-AC4A-72BEC0EA1E30}" srcOrd="21" destOrd="0" presId="urn:microsoft.com/office/officeart/2005/8/layout/default"/>
    <dgm:cxn modelId="{616659FB-2D5C-44EA-A3EB-9807A87025E4}" type="presParOf" srcId="{5A1AA45D-B0FB-4E95-9AAF-98A8FEE0FBFC}" destId="{EB8C5ED3-DDA2-4DCE-8D60-B9E73A04C1F8}" srcOrd="22" destOrd="0" presId="urn:microsoft.com/office/officeart/2005/8/layout/default"/>
    <dgm:cxn modelId="{CA658906-C1ED-4050-B0E5-9738441757C0}" type="presParOf" srcId="{5A1AA45D-B0FB-4E95-9AAF-98A8FEE0FBFC}" destId="{063C3CB1-D15B-497B-B560-386AF16D87BC}" srcOrd="23" destOrd="0" presId="urn:microsoft.com/office/officeart/2005/8/layout/default"/>
    <dgm:cxn modelId="{3223E38F-E53F-4128-842C-2D8F458C371D}" type="presParOf" srcId="{5A1AA45D-B0FB-4E95-9AAF-98A8FEE0FBFC}" destId="{0619F404-2A14-4FE9-AB92-BCA793DBEB2E}" srcOrd="24" destOrd="0" presId="urn:microsoft.com/office/officeart/2005/8/layout/default"/>
    <dgm:cxn modelId="{002A099D-EF6D-448F-BCEA-ED3618D8D291}" type="presParOf" srcId="{5A1AA45D-B0FB-4E95-9AAF-98A8FEE0FBFC}" destId="{C88D3C42-226D-402C-B359-2735B5404255}" srcOrd="25" destOrd="0" presId="urn:microsoft.com/office/officeart/2005/8/layout/default"/>
    <dgm:cxn modelId="{8B0397F8-B00B-452C-81C3-CAEE96DF9B10}" type="presParOf" srcId="{5A1AA45D-B0FB-4E95-9AAF-98A8FEE0FBFC}" destId="{8425F875-D32C-4E8D-9DB5-10D85F2BC51A}" srcOrd="26" destOrd="0" presId="urn:microsoft.com/office/officeart/2005/8/layout/default"/>
    <dgm:cxn modelId="{4C7DBF5C-18DE-40CB-939B-51A590D1107C}" type="presParOf" srcId="{5A1AA45D-B0FB-4E95-9AAF-98A8FEE0FBFC}" destId="{C5847F37-18F3-4625-A1D8-3589742E340F}" srcOrd="27" destOrd="0" presId="urn:microsoft.com/office/officeart/2005/8/layout/default"/>
    <dgm:cxn modelId="{B650531F-00AF-4BF6-9D12-52B3FF72283D}" type="presParOf" srcId="{5A1AA45D-B0FB-4E95-9AAF-98A8FEE0FBFC}" destId="{A74B57DD-DC14-4D7A-A08D-478AA79B6D44}" srcOrd="28" destOrd="0" presId="urn:microsoft.com/office/officeart/2005/8/layout/default"/>
    <dgm:cxn modelId="{8335323A-7E37-490E-848F-65D8F896828F}" type="presParOf" srcId="{5A1AA45D-B0FB-4E95-9AAF-98A8FEE0FBFC}" destId="{FE330006-CABF-4AF0-BA64-157FA42B8650}" srcOrd="29" destOrd="0" presId="urn:microsoft.com/office/officeart/2005/8/layout/default"/>
    <dgm:cxn modelId="{5F115562-C3EF-4AFF-845A-4CE754249882}" type="presParOf" srcId="{5A1AA45D-B0FB-4E95-9AAF-98A8FEE0FBFC}" destId="{87536E3B-A63D-43F8-BC7F-DC9B7229927A}" srcOrd="30" destOrd="0" presId="urn:microsoft.com/office/officeart/2005/8/layout/default"/>
    <dgm:cxn modelId="{FE983986-0B12-43EF-BD07-8D1DA8080CD1}" type="presParOf" srcId="{5A1AA45D-B0FB-4E95-9AAF-98A8FEE0FBFC}" destId="{DFE4C47A-C314-4F2B-8F42-3E4388FAAD08}" srcOrd="31" destOrd="0" presId="urn:microsoft.com/office/officeart/2005/8/layout/default"/>
    <dgm:cxn modelId="{A57AD9CE-E1A3-49A0-BC38-F5C570BB7BEF}" type="presParOf" srcId="{5A1AA45D-B0FB-4E95-9AAF-98A8FEE0FBFC}" destId="{5EB1BD9C-FE01-4BFD-B66C-678C9429978C}" srcOrd="32" destOrd="0" presId="urn:microsoft.com/office/officeart/2005/8/layout/default"/>
    <dgm:cxn modelId="{A49E4F7E-0E10-448D-9AE2-EFB04A6DE526}" type="presParOf" srcId="{5A1AA45D-B0FB-4E95-9AAF-98A8FEE0FBFC}" destId="{9FEFA9DE-3951-4E94-8882-75EA8962765B}" srcOrd="33" destOrd="0" presId="urn:microsoft.com/office/officeart/2005/8/layout/default"/>
    <dgm:cxn modelId="{63FCCF88-096B-4078-B737-535ADB3E0037}" type="presParOf" srcId="{5A1AA45D-B0FB-4E95-9AAF-98A8FEE0FBFC}" destId="{2DC96CA1-8450-40F5-9675-8E3B4D69EB3D}" srcOrd="3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7D40A3E-BAD2-41F7-9FF4-7F4339EB351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C77C4D29-C96F-445C-B485-4BD0250D4404}">
      <dgm:prSet/>
      <dgm:spPr/>
      <dgm:t>
        <a:bodyPr/>
        <a:lstStyle/>
        <a:p>
          <a:r>
            <a:rPr lang="en-US" b="1" dirty="0"/>
            <a:t>Business Need for the Healthcare Facility Performance Prediction System</a:t>
          </a:r>
          <a:endParaRPr lang="en-US" dirty="0"/>
        </a:p>
      </dgm:t>
    </dgm:pt>
    <dgm:pt modelId="{6871B394-EA9A-4546-9A1E-41EAD2D225F1}" type="parTrans" cxnId="{A92BC1DB-2845-4A25-AF28-13E83DE7CA47}">
      <dgm:prSet/>
      <dgm:spPr/>
      <dgm:t>
        <a:bodyPr/>
        <a:lstStyle/>
        <a:p>
          <a:endParaRPr lang="en-US"/>
        </a:p>
      </dgm:t>
    </dgm:pt>
    <dgm:pt modelId="{118E23A1-24B2-46B5-A295-E8999B51E4E3}" type="sibTrans" cxnId="{A92BC1DB-2845-4A25-AF28-13E83DE7CA47}">
      <dgm:prSet/>
      <dgm:spPr/>
      <dgm:t>
        <a:bodyPr/>
        <a:lstStyle/>
        <a:p>
          <a:endParaRPr lang="en-US"/>
        </a:p>
      </dgm:t>
    </dgm:pt>
    <dgm:pt modelId="{62B099A5-E8DD-4900-9EE4-E0FC7238F84D}">
      <dgm:prSet/>
      <dgm:spPr/>
      <dgm:t>
        <a:bodyPr/>
        <a:lstStyle/>
        <a:p>
          <a:r>
            <a:rPr lang="en-US" b="1"/>
            <a:t>Improved Access to Quality Care:</a:t>
          </a:r>
          <a:r>
            <a:rPr lang="en-US"/>
            <a:t> Helps patients find the best healthcare facilities based on location and medical needs.</a:t>
          </a:r>
        </a:p>
      </dgm:t>
    </dgm:pt>
    <dgm:pt modelId="{5E7FCC50-3B9E-4893-B106-A0D3AD588023}" type="parTrans" cxnId="{EEC24EA5-CACD-4552-B4AF-F1DE36FF1884}">
      <dgm:prSet/>
      <dgm:spPr/>
      <dgm:t>
        <a:bodyPr/>
        <a:lstStyle/>
        <a:p>
          <a:endParaRPr lang="en-US"/>
        </a:p>
      </dgm:t>
    </dgm:pt>
    <dgm:pt modelId="{DFAD08E6-CE33-4A4A-8B89-F953DAD4ECB1}" type="sibTrans" cxnId="{EEC24EA5-CACD-4552-B4AF-F1DE36FF1884}">
      <dgm:prSet/>
      <dgm:spPr/>
      <dgm:t>
        <a:bodyPr/>
        <a:lstStyle/>
        <a:p>
          <a:endParaRPr lang="en-US"/>
        </a:p>
      </dgm:t>
    </dgm:pt>
    <dgm:pt modelId="{830E22F2-C5F7-4255-B5F0-80B90007B3D4}">
      <dgm:prSet/>
      <dgm:spPr/>
      <dgm:t>
        <a:bodyPr/>
        <a:lstStyle/>
        <a:p>
          <a:r>
            <a:rPr lang="en-US" b="1"/>
            <a:t>Personalized Recommendations:</a:t>
          </a:r>
          <a:r>
            <a:rPr lang="en-US"/>
            <a:t> Tailors suggestions to each patient's condition, ensuring optimal care.</a:t>
          </a:r>
        </a:p>
      </dgm:t>
    </dgm:pt>
    <dgm:pt modelId="{75C494ED-EF36-43F7-A016-FD78F437F80F}" type="parTrans" cxnId="{C293762A-FC5A-42F0-A783-B710F5687FA3}">
      <dgm:prSet/>
      <dgm:spPr/>
      <dgm:t>
        <a:bodyPr/>
        <a:lstStyle/>
        <a:p>
          <a:endParaRPr lang="en-US"/>
        </a:p>
      </dgm:t>
    </dgm:pt>
    <dgm:pt modelId="{DD5853D0-337F-423A-9C2C-B2363B85E142}" type="sibTrans" cxnId="{C293762A-FC5A-42F0-A783-B710F5687FA3}">
      <dgm:prSet/>
      <dgm:spPr/>
      <dgm:t>
        <a:bodyPr/>
        <a:lstStyle/>
        <a:p>
          <a:endParaRPr lang="en-US"/>
        </a:p>
      </dgm:t>
    </dgm:pt>
    <dgm:pt modelId="{74A7B971-C62E-4686-8692-C7068072C708}">
      <dgm:prSet/>
      <dgm:spPr/>
      <dgm:t>
        <a:bodyPr/>
        <a:lstStyle/>
        <a:p>
          <a:r>
            <a:rPr lang="en-US" b="1"/>
            <a:t>Optimized Healthcare Resources:</a:t>
          </a:r>
          <a:r>
            <a:rPr lang="en-US"/>
            <a:t> Assists providers in improving services and allocating resources efficiently.</a:t>
          </a:r>
        </a:p>
      </dgm:t>
    </dgm:pt>
    <dgm:pt modelId="{CDADE78B-9BD6-40F7-AB73-782340AABE56}" type="parTrans" cxnId="{1CEF90A1-AC46-42DD-882D-0771CEC052B9}">
      <dgm:prSet/>
      <dgm:spPr/>
      <dgm:t>
        <a:bodyPr/>
        <a:lstStyle/>
        <a:p>
          <a:endParaRPr lang="en-US"/>
        </a:p>
      </dgm:t>
    </dgm:pt>
    <dgm:pt modelId="{1D8A1C1E-9945-4289-8407-F7E906BB7615}" type="sibTrans" cxnId="{1CEF90A1-AC46-42DD-882D-0771CEC052B9}">
      <dgm:prSet/>
      <dgm:spPr/>
      <dgm:t>
        <a:bodyPr/>
        <a:lstStyle/>
        <a:p>
          <a:endParaRPr lang="en-US"/>
        </a:p>
      </dgm:t>
    </dgm:pt>
    <dgm:pt modelId="{EE5FA97D-C052-4142-85F6-891B933D723D}">
      <dgm:prSet/>
      <dgm:spPr/>
      <dgm:t>
        <a:bodyPr/>
        <a:lstStyle/>
        <a:p>
          <a:r>
            <a:rPr lang="en-US" b="1"/>
            <a:t>Efficiency and Convenience:</a:t>
          </a:r>
          <a:r>
            <a:rPr lang="en-US"/>
            <a:t> Saves time by presenting a ranked list of nearby hospitals, minimizing delays.</a:t>
          </a:r>
        </a:p>
      </dgm:t>
    </dgm:pt>
    <dgm:pt modelId="{4B64E21E-3BDC-440A-B2F0-AAA156D03C43}" type="parTrans" cxnId="{C8AC4C52-7923-4894-B853-2818143FEB97}">
      <dgm:prSet/>
      <dgm:spPr/>
      <dgm:t>
        <a:bodyPr/>
        <a:lstStyle/>
        <a:p>
          <a:endParaRPr lang="en-US"/>
        </a:p>
      </dgm:t>
    </dgm:pt>
    <dgm:pt modelId="{0F2067CE-AE42-475F-AD1C-D0280ACD8E3E}" type="sibTrans" cxnId="{C8AC4C52-7923-4894-B853-2818143FEB97}">
      <dgm:prSet/>
      <dgm:spPr/>
      <dgm:t>
        <a:bodyPr/>
        <a:lstStyle/>
        <a:p>
          <a:endParaRPr lang="en-US"/>
        </a:p>
      </dgm:t>
    </dgm:pt>
    <dgm:pt modelId="{AD843644-54D4-4D11-AB51-4671B37EF28D}">
      <dgm:prSet/>
      <dgm:spPr/>
      <dgm:t>
        <a:bodyPr/>
        <a:lstStyle/>
        <a:p>
          <a:r>
            <a:rPr lang="en-US" b="1"/>
            <a:t>Data-Driven Decision Making:</a:t>
          </a:r>
          <a:r>
            <a:rPr lang="en-US"/>
            <a:t> Provides insights for better planning and policy-making for stakeholders.</a:t>
          </a:r>
        </a:p>
      </dgm:t>
    </dgm:pt>
    <dgm:pt modelId="{9FC1D4FC-195E-4DBA-8434-9545B57246A7}" type="parTrans" cxnId="{E781090D-C110-443D-B0D9-3B13E7E87EF1}">
      <dgm:prSet/>
      <dgm:spPr/>
      <dgm:t>
        <a:bodyPr/>
        <a:lstStyle/>
        <a:p>
          <a:endParaRPr lang="en-US"/>
        </a:p>
      </dgm:t>
    </dgm:pt>
    <dgm:pt modelId="{979D6B20-B5E7-42B4-B464-521A3BF3AB54}" type="sibTrans" cxnId="{E781090D-C110-443D-B0D9-3B13E7E87EF1}">
      <dgm:prSet/>
      <dgm:spPr/>
      <dgm:t>
        <a:bodyPr/>
        <a:lstStyle/>
        <a:p>
          <a:endParaRPr lang="en-US"/>
        </a:p>
      </dgm:t>
    </dgm:pt>
    <dgm:pt modelId="{F4619B4A-833E-4783-826D-85FB20158739}">
      <dgm:prSet/>
      <dgm:spPr/>
      <dgm:t>
        <a:bodyPr/>
        <a:lstStyle/>
        <a:p>
          <a:r>
            <a:rPr lang="en-US" b="1"/>
            <a:t>Increased Patient Trust:</a:t>
          </a:r>
          <a:r>
            <a:rPr lang="en-US"/>
            <a:t> Builds confidence through transparent facility performance data.</a:t>
          </a:r>
        </a:p>
      </dgm:t>
    </dgm:pt>
    <dgm:pt modelId="{3AD309AE-A932-4E29-9FC4-01FC652AA618}" type="parTrans" cxnId="{EA7567CA-F3D8-4C7E-8368-67D5D166794F}">
      <dgm:prSet/>
      <dgm:spPr/>
      <dgm:t>
        <a:bodyPr/>
        <a:lstStyle/>
        <a:p>
          <a:endParaRPr lang="en-US"/>
        </a:p>
      </dgm:t>
    </dgm:pt>
    <dgm:pt modelId="{AB42BBB3-7477-4791-8843-77A6FA93227C}" type="sibTrans" cxnId="{EA7567CA-F3D8-4C7E-8368-67D5D166794F}">
      <dgm:prSet/>
      <dgm:spPr/>
      <dgm:t>
        <a:bodyPr/>
        <a:lstStyle/>
        <a:p>
          <a:endParaRPr lang="en-US"/>
        </a:p>
      </dgm:t>
    </dgm:pt>
    <dgm:pt modelId="{A15C5C5A-B5DF-4A13-9ACC-50DF8B9488E7}">
      <dgm:prSet/>
      <dgm:spPr/>
      <dgm:t>
        <a:bodyPr/>
        <a:lstStyle/>
        <a:p>
          <a:r>
            <a:rPr lang="en-US" b="1"/>
            <a:t>Market Differentiation:</a:t>
          </a:r>
          <a:r>
            <a:rPr lang="en-US"/>
            <a:t> Allows healthcare providers to stand out by showcasing their performance quality.</a:t>
          </a:r>
        </a:p>
      </dgm:t>
    </dgm:pt>
    <dgm:pt modelId="{12300891-1163-45FC-AD1B-5A2B16CA9821}" type="parTrans" cxnId="{FE3621EC-0B8D-4B70-89BE-62BE321966F9}">
      <dgm:prSet/>
      <dgm:spPr/>
      <dgm:t>
        <a:bodyPr/>
        <a:lstStyle/>
        <a:p>
          <a:endParaRPr lang="en-US"/>
        </a:p>
      </dgm:t>
    </dgm:pt>
    <dgm:pt modelId="{5007687A-C1C3-4F40-A724-EA7B026F58E8}" type="sibTrans" cxnId="{FE3621EC-0B8D-4B70-89BE-62BE321966F9}">
      <dgm:prSet/>
      <dgm:spPr/>
      <dgm:t>
        <a:bodyPr/>
        <a:lstStyle/>
        <a:p>
          <a:endParaRPr lang="en-US"/>
        </a:p>
      </dgm:t>
    </dgm:pt>
    <dgm:pt modelId="{95097B6B-3183-452B-ABE9-B56C32E117B9}" type="pres">
      <dgm:prSet presAssocID="{B7D40A3E-BAD2-41F7-9FF4-7F4339EB3516}" presName="linear" presStyleCnt="0">
        <dgm:presLayoutVars>
          <dgm:animLvl val="lvl"/>
          <dgm:resizeHandles val="exact"/>
        </dgm:presLayoutVars>
      </dgm:prSet>
      <dgm:spPr/>
    </dgm:pt>
    <dgm:pt modelId="{C7395146-5287-46BF-BAAC-0A953D2AE301}" type="pres">
      <dgm:prSet presAssocID="{C77C4D29-C96F-445C-B485-4BD0250D4404}" presName="parentText" presStyleLbl="node1" presStyleIdx="0" presStyleCnt="8">
        <dgm:presLayoutVars>
          <dgm:chMax val="0"/>
          <dgm:bulletEnabled val="1"/>
        </dgm:presLayoutVars>
      </dgm:prSet>
      <dgm:spPr/>
    </dgm:pt>
    <dgm:pt modelId="{89C1D965-6260-4499-AF52-81156D3578E5}" type="pres">
      <dgm:prSet presAssocID="{118E23A1-24B2-46B5-A295-E8999B51E4E3}" presName="spacer" presStyleCnt="0"/>
      <dgm:spPr/>
    </dgm:pt>
    <dgm:pt modelId="{708411BB-3F08-48DE-92CB-44A9DD452575}" type="pres">
      <dgm:prSet presAssocID="{62B099A5-E8DD-4900-9EE4-E0FC7238F84D}" presName="parentText" presStyleLbl="node1" presStyleIdx="1" presStyleCnt="8">
        <dgm:presLayoutVars>
          <dgm:chMax val="0"/>
          <dgm:bulletEnabled val="1"/>
        </dgm:presLayoutVars>
      </dgm:prSet>
      <dgm:spPr/>
    </dgm:pt>
    <dgm:pt modelId="{FC4DAA0A-B106-4270-ACF2-6F3A8A884A03}" type="pres">
      <dgm:prSet presAssocID="{DFAD08E6-CE33-4A4A-8B89-F953DAD4ECB1}" presName="spacer" presStyleCnt="0"/>
      <dgm:spPr/>
    </dgm:pt>
    <dgm:pt modelId="{FB79838E-FAAE-4CD3-A08E-702E027D0EB9}" type="pres">
      <dgm:prSet presAssocID="{830E22F2-C5F7-4255-B5F0-80B90007B3D4}" presName="parentText" presStyleLbl="node1" presStyleIdx="2" presStyleCnt="8">
        <dgm:presLayoutVars>
          <dgm:chMax val="0"/>
          <dgm:bulletEnabled val="1"/>
        </dgm:presLayoutVars>
      </dgm:prSet>
      <dgm:spPr/>
    </dgm:pt>
    <dgm:pt modelId="{C1524D2F-9E28-4347-91E7-74F04E5B5035}" type="pres">
      <dgm:prSet presAssocID="{DD5853D0-337F-423A-9C2C-B2363B85E142}" presName="spacer" presStyleCnt="0"/>
      <dgm:spPr/>
    </dgm:pt>
    <dgm:pt modelId="{FB1A0423-A2ED-415E-8CF6-64FEFD97E3F3}" type="pres">
      <dgm:prSet presAssocID="{74A7B971-C62E-4686-8692-C7068072C708}" presName="parentText" presStyleLbl="node1" presStyleIdx="3" presStyleCnt="8">
        <dgm:presLayoutVars>
          <dgm:chMax val="0"/>
          <dgm:bulletEnabled val="1"/>
        </dgm:presLayoutVars>
      </dgm:prSet>
      <dgm:spPr/>
    </dgm:pt>
    <dgm:pt modelId="{A6F8232B-E47B-446B-9FDE-AFE0E35D51BB}" type="pres">
      <dgm:prSet presAssocID="{1D8A1C1E-9945-4289-8407-F7E906BB7615}" presName="spacer" presStyleCnt="0"/>
      <dgm:spPr/>
    </dgm:pt>
    <dgm:pt modelId="{C988DA17-2DCC-40A7-96E9-C527025B3355}" type="pres">
      <dgm:prSet presAssocID="{EE5FA97D-C052-4142-85F6-891B933D723D}" presName="parentText" presStyleLbl="node1" presStyleIdx="4" presStyleCnt="8">
        <dgm:presLayoutVars>
          <dgm:chMax val="0"/>
          <dgm:bulletEnabled val="1"/>
        </dgm:presLayoutVars>
      </dgm:prSet>
      <dgm:spPr/>
    </dgm:pt>
    <dgm:pt modelId="{09BDCACA-3914-4C37-A29A-BACD0B1AAD27}" type="pres">
      <dgm:prSet presAssocID="{0F2067CE-AE42-475F-AD1C-D0280ACD8E3E}" presName="spacer" presStyleCnt="0"/>
      <dgm:spPr/>
    </dgm:pt>
    <dgm:pt modelId="{22EC80BD-9563-4E54-8DA3-71D0E007C3D7}" type="pres">
      <dgm:prSet presAssocID="{AD843644-54D4-4D11-AB51-4671B37EF28D}" presName="parentText" presStyleLbl="node1" presStyleIdx="5" presStyleCnt="8">
        <dgm:presLayoutVars>
          <dgm:chMax val="0"/>
          <dgm:bulletEnabled val="1"/>
        </dgm:presLayoutVars>
      </dgm:prSet>
      <dgm:spPr/>
    </dgm:pt>
    <dgm:pt modelId="{2F35D00B-7A42-4DB2-BFF2-40B1309E4B12}" type="pres">
      <dgm:prSet presAssocID="{979D6B20-B5E7-42B4-B464-521A3BF3AB54}" presName="spacer" presStyleCnt="0"/>
      <dgm:spPr/>
    </dgm:pt>
    <dgm:pt modelId="{E0C5B7E7-32F9-4BF3-9FB1-E3550A11622C}" type="pres">
      <dgm:prSet presAssocID="{F4619B4A-833E-4783-826D-85FB20158739}" presName="parentText" presStyleLbl="node1" presStyleIdx="6" presStyleCnt="8">
        <dgm:presLayoutVars>
          <dgm:chMax val="0"/>
          <dgm:bulletEnabled val="1"/>
        </dgm:presLayoutVars>
      </dgm:prSet>
      <dgm:spPr/>
    </dgm:pt>
    <dgm:pt modelId="{ECA6FB42-D794-48B8-8519-F2F3A128AAE0}" type="pres">
      <dgm:prSet presAssocID="{AB42BBB3-7477-4791-8843-77A6FA93227C}" presName="spacer" presStyleCnt="0"/>
      <dgm:spPr/>
    </dgm:pt>
    <dgm:pt modelId="{82F0C34F-FC05-41D8-8353-F980A088947B}" type="pres">
      <dgm:prSet presAssocID="{A15C5C5A-B5DF-4A13-9ACC-50DF8B9488E7}" presName="parentText" presStyleLbl="node1" presStyleIdx="7" presStyleCnt="8">
        <dgm:presLayoutVars>
          <dgm:chMax val="0"/>
          <dgm:bulletEnabled val="1"/>
        </dgm:presLayoutVars>
      </dgm:prSet>
      <dgm:spPr/>
    </dgm:pt>
  </dgm:ptLst>
  <dgm:cxnLst>
    <dgm:cxn modelId="{E781090D-C110-443D-B0D9-3B13E7E87EF1}" srcId="{B7D40A3E-BAD2-41F7-9FF4-7F4339EB3516}" destId="{AD843644-54D4-4D11-AB51-4671B37EF28D}" srcOrd="5" destOrd="0" parTransId="{9FC1D4FC-195E-4DBA-8434-9545B57246A7}" sibTransId="{979D6B20-B5E7-42B4-B464-521A3BF3AB54}"/>
    <dgm:cxn modelId="{24950C1C-8B44-4283-A405-4ECFC628D910}" type="presOf" srcId="{F4619B4A-833E-4783-826D-85FB20158739}" destId="{E0C5B7E7-32F9-4BF3-9FB1-E3550A11622C}" srcOrd="0" destOrd="0" presId="urn:microsoft.com/office/officeart/2005/8/layout/vList2"/>
    <dgm:cxn modelId="{C293762A-FC5A-42F0-A783-B710F5687FA3}" srcId="{B7D40A3E-BAD2-41F7-9FF4-7F4339EB3516}" destId="{830E22F2-C5F7-4255-B5F0-80B90007B3D4}" srcOrd="2" destOrd="0" parTransId="{75C494ED-EF36-43F7-A016-FD78F437F80F}" sibTransId="{DD5853D0-337F-423A-9C2C-B2363B85E142}"/>
    <dgm:cxn modelId="{4A1F333C-07A3-44F5-A7FD-E825453325F7}" type="presOf" srcId="{830E22F2-C5F7-4255-B5F0-80B90007B3D4}" destId="{FB79838E-FAAE-4CD3-A08E-702E027D0EB9}" srcOrd="0" destOrd="0" presId="urn:microsoft.com/office/officeart/2005/8/layout/vList2"/>
    <dgm:cxn modelId="{8A5F7163-E6B1-4E7A-9BC9-FE3627BE5869}" type="presOf" srcId="{A15C5C5A-B5DF-4A13-9ACC-50DF8B9488E7}" destId="{82F0C34F-FC05-41D8-8353-F980A088947B}" srcOrd="0" destOrd="0" presId="urn:microsoft.com/office/officeart/2005/8/layout/vList2"/>
    <dgm:cxn modelId="{E8D56C4C-B8EB-40C9-896C-78561B0EC60D}" type="presOf" srcId="{74A7B971-C62E-4686-8692-C7068072C708}" destId="{FB1A0423-A2ED-415E-8CF6-64FEFD97E3F3}" srcOrd="0" destOrd="0" presId="urn:microsoft.com/office/officeart/2005/8/layout/vList2"/>
    <dgm:cxn modelId="{C8AC4C52-7923-4894-B853-2818143FEB97}" srcId="{B7D40A3E-BAD2-41F7-9FF4-7F4339EB3516}" destId="{EE5FA97D-C052-4142-85F6-891B933D723D}" srcOrd="4" destOrd="0" parTransId="{4B64E21E-3BDC-440A-B2F0-AAA156D03C43}" sibTransId="{0F2067CE-AE42-475F-AD1C-D0280ACD8E3E}"/>
    <dgm:cxn modelId="{63245F7A-DA2C-415A-A1BA-572E40D987AF}" type="presOf" srcId="{AD843644-54D4-4D11-AB51-4671B37EF28D}" destId="{22EC80BD-9563-4E54-8DA3-71D0E007C3D7}" srcOrd="0" destOrd="0" presId="urn:microsoft.com/office/officeart/2005/8/layout/vList2"/>
    <dgm:cxn modelId="{2D53BC9E-8E22-41A5-83B1-ED239B1E46F9}" type="presOf" srcId="{62B099A5-E8DD-4900-9EE4-E0FC7238F84D}" destId="{708411BB-3F08-48DE-92CB-44A9DD452575}" srcOrd="0" destOrd="0" presId="urn:microsoft.com/office/officeart/2005/8/layout/vList2"/>
    <dgm:cxn modelId="{1CEF90A1-AC46-42DD-882D-0771CEC052B9}" srcId="{B7D40A3E-BAD2-41F7-9FF4-7F4339EB3516}" destId="{74A7B971-C62E-4686-8692-C7068072C708}" srcOrd="3" destOrd="0" parTransId="{CDADE78B-9BD6-40F7-AB73-782340AABE56}" sibTransId="{1D8A1C1E-9945-4289-8407-F7E906BB7615}"/>
    <dgm:cxn modelId="{EEC24EA5-CACD-4552-B4AF-F1DE36FF1884}" srcId="{B7D40A3E-BAD2-41F7-9FF4-7F4339EB3516}" destId="{62B099A5-E8DD-4900-9EE4-E0FC7238F84D}" srcOrd="1" destOrd="0" parTransId="{5E7FCC50-3B9E-4893-B106-A0D3AD588023}" sibTransId="{DFAD08E6-CE33-4A4A-8B89-F953DAD4ECB1}"/>
    <dgm:cxn modelId="{664C97A6-878D-4383-B4C5-A2BEB796C21A}" type="presOf" srcId="{EE5FA97D-C052-4142-85F6-891B933D723D}" destId="{C988DA17-2DCC-40A7-96E9-C527025B3355}" srcOrd="0" destOrd="0" presId="urn:microsoft.com/office/officeart/2005/8/layout/vList2"/>
    <dgm:cxn modelId="{605452C2-DBC1-4A37-AE95-D9FBD9DF8877}" type="presOf" srcId="{B7D40A3E-BAD2-41F7-9FF4-7F4339EB3516}" destId="{95097B6B-3183-452B-ABE9-B56C32E117B9}" srcOrd="0" destOrd="0" presId="urn:microsoft.com/office/officeart/2005/8/layout/vList2"/>
    <dgm:cxn modelId="{EA7567CA-F3D8-4C7E-8368-67D5D166794F}" srcId="{B7D40A3E-BAD2-41F7-9FF4-7F4339EB3516}" destId="{F4619B4A-833E-4783-826D-85FB20158739}" srcOrd="6" destOrd="0" parTransId="{3AD309AE-A932-4E29-9FC4-01FC652AA618}" sibTransId="{AB42BBB3-7477-4791-8843-77A6FA93227C}"/>
    <dgm:cxn modelId="{A92BC1DB-2845-4A25-AF28-13E83DE7CA47}" srcId="{B7D40A3E-BAD2-41F7-9FF4-7F4339EB3516}" destId="{C77C4D29-C96F-445C-B485-4BD0250D4404}" srcOrd="0" destOrd="0" parTransId="{6871B394-EA9A-4546-9A1E-41EAD2D225F1}" sibTransId="{118E23A1-24B2-46B5-A295-E8999B51E4E3}"/>
    <dgm:cxn modelId="{FE3621EC-0B8D-4B70-89BE-62BE321966F9}" srcId="{B7D40A3E-BAD2-41F7-9FF4-7F4339EB3516}" destId="{A15C5C5A-B5DF-4A13-9ACC-50DF8B9488E7}" srcOrd="7" destOrd="0" parTransId="{12300891-1163-45FC-AD1B-5A2B16CA9821}" sibTransId="{5007687A-C1C3-4F40-A724-EA7B026F58E8}"/>
    <dgm:cxn modelId="{67525EFB-4C8F-4E98-BB28-38A42B357591}" type="presOf" srcId="{C77C4D29-C96F-445C-B485-4BD0250D4404}" destId="{C7395146-5287-46BF-BAAC-0A953D2AE301}" srcOrd="0" destOrd="0" presId="urn:microsoft.com/office/officeart/2005/8/layout/vList2"/>
    <dgm:cxn modelId="{A9C46B2D-897E-4DB4-9EE3-68D4BCF71877}" type="presParOf" srcId="{95097B6B-3183-452B-ABE9-B56C32E117B9}" destId="{C7395146-5287-46BF-BAAC-0A953D2AE301}" srcOrd="0" destOrd="0" presId="urn:microsoft.com/office/officeart/2005/8/layout/vList2"/>
    <dgm:cxn modelId="{E46F5F5B-1FDC-4C3A-BDA1-9F992B71C2B0}" type="presParOf" srcId="{95097B6B-3183-452B-ABE9-B56C32E117B9}" destId="{89C1D965-6260-4499-AF52-81156D3578E5}" srcOrd="1" destOrd="0" presId="urn:microsoft.com/office/officeart/2005/8/layout/vList2"/>
    <dgm:cxn modelId="{5C4E4AAA-44A5-49F7-A51B-A51C1AD139AE}" type="presParOf" srcId="{95097B6B-3183-452B-ABE9-B56C32E117B9}" destId="{708411BB-3F08-48DE-92CB-44A9DD452575}" srcOrd="2" destOrd="0" presId="urn:microsoft.com/office/officeart/2005/8/layout/vList2"/>
    <dgm:cxn modelId="{7CD646F5-EAC5-4C1E-953C-3694A303E5AA}" type="presParOf" srcId="{95097B6B-3183-452B-ABE9-B56C32E117B9}" destId="{FC4DAA0A-B106-4270-ACF2-6F3A8A884A03}" srcOrd="3" destOrd="0" presId="urn:microsoft.com/office/officeart/2005/8/layout/vList2"/>
    <dgm:cxn modelId="{486B3340-62C3-4755-AF94-F108CAB9034D}" type="presParOf" srcId="{95097B6B-3183-452B-ABE9-B56C32E117B9}" destId="{FB79838E-FAAE-4CD3-A08E-702E027D0EB9}" srcOrd="4" destOrd="0" presId="urn:microsoft.com/office/officeart/2005/8/layout/vList2"/>
    <dgm:cxn modelId="{48B41C0B-57B6-412D-A062-8D9CD83B1816}" type="presParOf" srcId="{95097B6B-3183-452B-ABE9-B56C32E117B9}" destId="{C1524D2F-9E28-4347-91E7-74F04E5B5035}" srcOrd="5" destOrd="0" presId="urn:microsoft.com/office/officeart/2005/8/layout/vList2"/>
    <dgm:cxn modelId="{232D43BE-D588-4CC9-9F2B-57179B0E7AF0}" type="presParOf" srcId="{95097B6B-3183-452B-ABE9-B56C32E117B9}" destId="{FB1A0423-A2ED-415E-8CF6-64FEFD97E3F3}" srcOrd="6" destOrd="0" presId="urn:microsoft.com/office/officeart/2005/8/layout/vList2"/>
    <dgm:cxn modelId="{A2EC01E6-9A5D-4ED9-A30A-CC532E71542B}" type="presParOf" srcId="{95097B6B-3183-452B-ABE9-B56C32E117B9}" destId="{A6F8232B-E47B-446B-9FDE-AFE0E35D51BB}" srcOrd="7" destOrd="0" presId="urn:microsoft.com/office/officeart/2005/8/layout/vList2"/>
    <dgm:cxn modelId="{C415BDCB-F98A-4619-AE8F-E9E3788AD5E4}" type="presParOf" srcId="{95097B6B-3183-452B-ABE9-B56C32E117B9}" destId="{C988DA17-2DCC-40A7-96E9-C527025B3355}" srcOrd="8" destOrd="0" presId="urn:microsoft.com/office/officeart/2005/8/layout/vList2"/>
    <dgm:cxn modelId="{27F2A9EB-B5C6-4D9B-9319-76A98BA667FC}" type="presParOf" srcId="{95097B6B-3183-452B-ABE9-B56C32E117B9}" destId="{09BDCACA-3914-4C37-A29A-BACD0B1AAD27}" srcOrd="9" destOrd="0" presId="urn:microsoft.com/office/officeart/2005/8/layout/vList2"/>
    <dgm:cxn modelId="{791F5760-BEA4-4034-9C10-CDDDCEBC8871}" type="presParOf" srcId="{95097B6B-3183-452B-ABE9-B56C32E117B9}" destId="{22EC80BD-9563-4E54-8DA3-71D0E007C3D7}" srcOrd="10" destOrd="0" presId="urn:microsoft.com/office/officeart/2005/8/layout/vList2"/>
    <dgm:cxn modelId="{3BA8812C-9AEA-495F-ADBE-E95DC7694E1A}" type="presParOf" srcId="{95097B6B-3183-452B-ABE9-B56C32E117B9}" destId="{2F35D00B-7A42-4DB2-BFF2-40B1309E4B12}" srcOrd="11" destOrd="0" presId="urn:microsoft.com/office/officeart/2005/8/layout/vList2"/>
    <dgm:cxn modelId="{6989BAEE-94BA-44C8-8313-ADED2E4407AD}" type="presParOf" srcId="{95097B6B-3183-452B-ABE9-B56C32E117B9}" destId="{E0C5B7E7-32F9-4BF3-9FB1-E3550A11622C}" srcOrd="12" destOrd="0" presId="urn:microsoft.com/office/officeart/2005/8/layout/vList2"/>
    <dgm:cxn modelId="{BD73776B-B4E2-4DFA-BFFA-C00A910C40B9}" type="presParOf" srcId="{95097B6B-3183-452B-ABE9-B56C32E117B9}" destId="{ECA6FB42-D794-48B8-8519-F2F3A128AAE0}" srcOrd="13" destOrd="0" presId="urn:microsoft.com/office/officeart/2005/8/layout/vList2"/>
    <dgm:cxn modelId="{16668DA4-7A57-4AF6-81AB-D0777A9ED0CB}" type="presParOf" srcId="{95097B6B-3183-452B-ABE9-B56C32E117B9}" destId="{82F0C34F-FC05-41D8-8353-F980A088947B}" srcOrd="1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EA6F9A9-3473-4E4B-A8B9-EFBE3A9BD5AD}"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19BBC283-F570-4ACC-BBC2-0C32547CC507}">
      <dgm:prSet/>
      <dgm:spPr/>
      <dgm:t>
        <a:bodyPr/>
        <a:lstStyle/>
        <a:p>
          <a:r>
            <a:rPr lang="en-US"/>
            <a:t>Results:</a:t>
          </a:r>
        </a:p>
      </dgm:t>
    </dgm:pt>
    <dgm:pt modelId="{B1F164AD-C616-4239-9484-7E77BCB7CE73}" type="parTrans" cxnId="{39AF4C9A-A0B3-4BB7-8EC9-0568AA4FDD6C}">
      <dgm:prSet/>
      <dgm:spPr/>
      <dgm:t>
        <a:bodyPr/>
        <a:lstStyle/>
        <a:p>
          <a:endParaRPr lang="en-US"/>
        </a:p>
      </dgm:t>
    </dgm:pt>
    <dgm:pt modelId="{2C857A5A-DECB-48D5-A26C-4D0459B4A489}" type="sibTrans" cxnId="{39AF4C9A-A0B3-4BB7-8EC9-0568AA4FDD6C}">
      <dgm:prSet/>
      <dgm:spPr/>
      <dgm:t>
        <a:bodyPr/>
        <a:lstStyle/>
        <a:p>
          <a:endParaRPr lang="en-US"/>
        </a:p>
      </dgm:t>
    </dgm:pt>
    <dgm:pt modelId="{2E542D68-8538-43B3-9117-904A7784E6EB}">
      <dgm:prSet/>
      <dgm:spPr/>
      <dgm:t>
        <a:bodyPr/>
        <a:lstStyle/>
        <a:p>
          <a:r>
            <a:rPr lang="en-US" dirty="0"/>
            <a:t>The Logistic Regression has completely classified this dataset, which is reflected by the ROC-AUC scores of 1.00 for all three classes: High, Low, and Medium. This excellent performance is visually represented through the Receiver Operating Characteristic (ROC) curve where the curves for each class reach the top-left corner, hence having high sensitivity (True Positive Rate) with high specificity (low False Positive Rate).</a:t>
          </a:r>
        </a:p>
      </dgm:t>
    </dgm:pt>
    <dgm:pt modelId="{BF4ACA2A-4865-42AB-BAA8-E1CC52B518B3}" type="parTrans" cxnId="{50582D19-1B3A-4378-800C-D8D8B15B25DF}">
      <dgm:prSet/>
      <dgm:spPr/>
      <dgm:t>
        <a:bodyPr/>
        <a:lstStyle/>
        <a:p>
          <a:endParaRPr lang="en-US"/>
        </a:p>
      </dgm:t>
    </dgm:pt>
    <dgm:pt modelId="{A7E1A86E-BCE7-4635-A8FB-032248403D1F}" type="sibTrans" cxnId="{50582D19-1B3A-4378-800C-D8D8B15B25DF}">
      <dgm:prSet/>
      <dgm:spPr/>
      <dgm:t>
        <a:bodyPr/>
        <a:lstStyle/>
        <a:p>
          <a:endParaRPr lang="en-US"/>
        </a:p>
      </dgm:t>
    </dgm:pt>
    <dgm:pt modelId="{4BEF56DC-C787-4770-8EA3-1800478B67FF}">
      <dgm:prSet/>
      <dgm:spPr/>
      <dgm:t>
        <a:bodyPr/>
        <a:lstStyle/>
        <a:p>
          <a:r>
            <a:rPr lang="en-US" dirty="0"/>
            <a:t>It has indeed separated all the classes without misclassifications, as supported by the AUC score of 1.00 for each class. That means the model is dealing with the features of the data with high accuracy.</a:t>
          </a:r>
        </a:p>
      </dgm:t>
    </dgm:pt>
    <dgm:pt modelId="{8F4B0460-A530-4E80-A2FE-9EC3C2863F70}" type="parTrans" cxnId="{C6C619CE-E1E3-4F97-9732-8888C02E0008}">
      <dgm:prSet/>
      <dgm:spPr/>
      <dgm:t>
        <a:bodyPr/>
        <a:lstStyle/>
        <a:p>
          <a:endParaRPr lang="en-US"/>
        </a:p>
      </dgm:t>
    </dgm:pt>
    <dgm:pt modelId="{E7EFF50C-AC59-4A16-BA8E-03E0C5CEA447}" type="sibTrans" cxnId="{C6C619CE-E1E3-4F97-9732-8888C02E0008}">
      <dgm:prSet/>
      <dgm:spPr/>
      <dgm:t>
        <a:bodyPr/>
        <a:lstStyle/>
        <a:p>
          <a:endParaRPr lang="en-US"/>
        </a:p>
      </dgm:t>
    </dgm:pt>
    <dgm:pt modelId="{F5E09627-721E-4C1B-9A69-8BC726A48B9B}">
      <dgm:prSet/>
      <dgm:spPr/>
      <dgm:t>
        <a:bodyPr/>
        <a:lstStyle/>
        <a:p>
          <a:r>
            <a:rPr lang="en-US"/>
            <a:t>Model Strength:</a:t>
          </a:r>
        </a:p>
      </dgm:t>
    </dgm:pt>
    <dgm:pt modelId="{63368986-9D3C-40EB-AF3D-90D2DB1EE735}" type="parTrans" cxnId="{47CFF914-7D6A-4EBF-AC0B-CA0AF78A28AA}">
      <dgm:prSet/>
      <dgm:spPr/>
      <dgm:t>
        <a:bodyPr/>
        <a:lstStyle/>
        <a:p>
          <a:endParaRPr lang="en-US"/>
        </a:p>
      </dgm:t>
    </dgm:pt>
    <dgm:pt modelId="{16E28FEC-8859-407A-923F-8DD74020E209}" type="sibTrans" cxnId="{47CFF914-7D6A-4EBF-AC0B-CA0AF78A28AA}">
      <dgm:prSet/>
      <dgm:spPr/>
      <dgm:t>
        <a:bodyPr/>
        <a:lstStyle/>
        <a:p>
          <a:endParaRPr lang="en-US"/>
        </a:p>
      </dgm:t>
    </dgm:pt>
    <dgm:pt modelId="{B4F8B848-7DB3-4715-90B6-671814CD2E8B}">
      <dgm:prSet/>
      <dgm:spPr/>
      <dgm:t>
        <a:bodyPr/>
        <a:lstStyle/>
        <a:p>
          <a:r>
            <a:rPr lang="en-US"/>
            <a:t>That perfect ROC-AUC scores can be realized shows the strength of the Logistic Regression algorithm in handling the dataset. It ensemble reduces overfitting by averaging predictions over multiple decision trees.</a:t>
          </a:r>
        </a:p>
      </dgm:t>
    </dgm:pt>
    <dgm:pt modelId="{ABAEDC75-CD1D-4EA4-A344-A1C107361C50}" type="parTrans" cxnId="{5CBCC707-7301-492A-9BBA-7445EFD0F051}">
      <dgm:prSet/>
      <dgm:spPr/>
      <dgm:t>
        <a:bodyPr/>
        <a:lstStyle/>
        <a:p>
          <a:endParaRPr lang="en-US"/>
        </a:p>
      </dgm:t>
    </dgm:pt>
    <dgm:pt modelId="{EAE03DD8-DA27-4965-9DA3-33150AE3181C}" type="sibTrans" cxnId="{5CBCC707-7301-492A-9BBA-7445EFD0F051}">
      <dgm:prSet/>
      <dgm:spPr/>
      <dgm:t>
        <a:bodyPr/>
        <a:lstStyle/>
        <a:p>
          <a:endParaRPr lang="en-US"/>
        </a:p>
      </dgm:t>
    </dgm:pt>
    <dgm:pt modelId="{DDFFF45E-4C94-4D95-9A1E-B9947FE99259}" type="pres">
      <dgm:prSet presAssocID="{8EA6F9A9-3473-4E4B-A8B9-EFBE3A9BD5AD}" presName="Name0" presStyleCnt="0">
        <dgm:presLayoutVars>
          <dgm:dir/>
          <dgm:resizeHandles val="exact"/>
        </dgm:presLayoutVars>
      </dgm:prSet>
      <dgm:spPr/>
    </dgm:pt>
    <dgm:pt modelId="{3FA1532B-1500-4FB9-B335-FA4BDDB8A622}" type="pres">
      <dgm:prSet presAssocID="{19BBC283-F570-4ACC-BBC2-0C32547CC507}" presName="node" presStyleLbl="node1" presStyleIdx="0" presStyleCnt="2">
        <dgm:presLayoutVars>
          <dgm:bulletEnabled val="1"/>
        </dgm:presLayoutVars>
      </dgm:prSet>
      <dgm:spPr/>
    </dgm:pt>
    <dgm:pt modelId="{9FEFD9B3-C92A-42E1-8E29-1E471C76DC98}" type="pres">
      <dgm:prSet presAssocID="{2C857A5A-DECB-48D5-A26C-4D0459B4A489}" presName="sibTrans" presStyleLbl="sibTrans2D1" presStyleIdx="0" presStyleCnt="1"/>
      <dgm:spPr/>
    </dgm:pt>
    <dgm:pt modelId="{B77317B5-6CAB-4056-BEA4-24D067AB0BE8}" type="pres">
      <dgm:prSet presAssocID="{2C857A5A-DECB-48D5-A26C-4D0459B4A489}" presName="connectorText" presStyleLbl="sibTrans2D1" presStyleIdx="0" presStyleCnt="1"/>
      <dgm:spPr/>
    </dgm:pt>
    <dgm:pt modelId="{2FBBEB34-EDEF-4A4D-BE17-56E36AC8E91F}" type="pres">
      <dgm:prSet presAssocID="{F5E09627-721E-4C1B-9A69-8BC726A48B9B}" presName="node" presStyleLbl="node1" presStyleIdx="1" presStyleCnt="2">
        <dgm:presLayoutVars>
          <dgm:bulletEnabled val="1"/>
        </dgm:presLayoutVars>
      </dgm:prSet>
      <dgm:spPr/>
    </dgm:pt>
  </dgm:ptLst>
  <dgm:cxnLst>
    <dgm:cxn modelId="{8AD17F04-85E4-4244-B141-64CC18DE61B4}" type="presOf" srcId="{4BEF56DC-C787-4770-8EA3-1800478B67FF}" destId="{3FA1532B-1500-4FB9-B335-FA4BDDB8A622}" srcOrd="0" destOrd="2" presId="urn:microsoft.com/office/officeart/2005/8/layout/process1"/>
    <dgm:cxn modelId="{5CBCC707-7301-492A-9BBA-7445EFD0F051}" srcId="{F5E09627-721E-4C1B-9A69-8BC726A48B9B}" destId="{B4F8B848-7DB3-4715-90B6-671814CD2E8B}" srcOrd="0" destOrd="0" parTransId="{ABAEDC75-CD1D-4EA4-A344-A1C107361C50}" sibTransId="{EAE03DD8-DA27-4965-9DA3-33150AE3181C}"/>
    <dgm:cxn modelId="{47CFF914-7D6A-4EBF-AC0B-CA0AF78A28AA}" srcId="{8EA6F9A9-3473-4E4B-A8B9-EFBE3A9BD5AD}" destId="{F5E09627-721E-4C1B-9A69-8BC726A48B9B}" srcOrd="1" destOrd="0" parTransId="{63368986-9D3C-40EB-AF3D-90D2DB1EE735}" sibTransId="{16E28FEC-8859-407A-923F-8DD74020E209}"/>
    <dgm:cxn modelId="{50582D19-1B3A-4378-800C-D8D8B15B25DF}" srcId="{19BBC283-F570-4ACC-BBC2-0C32547CC507}" destId="{2E542D68-8538-43B3-9117-904A7784E6EB}" srcOrd="0" destOrd="0" parTransId="{BF4ACA2A-4865-42AB-BAA8-E1CC52B518B3}" sibTransId="{A7E1A86E-BCE7-4635-A8FB-032248403D1F}"/>
    <dgm:cxn modelId="{7029BA1B-9A92-43A9-970F-D081C457B0A5}" type="presOf" srcId="{2C857A5A-DECB-48D5-A26C-4D0459B4A489}" destId="{B77317B5-6CAB-4056-BEA4-24D067AB0BE8}" srcOrd="1" destOrd="0" presId="urn:microsoft.com/office/officeart/2005/8/layout/process1"/>
    <dgm:cxn modelId="{0820C13C-20C2-4CBF-8FA5-67755E7FF884}" type="presOf" srcId="{8EA6F9A9-3473-4E4B-A8B9-EFBE3A9BD5AD}" destId="{DDFFF45E-4C94-4D95-9A1E-B9947FE99259}" srcOrd="0" destOrd="0" presId="urn:microsoft.com/office/officeart/2005/8/layout/process1"/>
    <dgm:cxn modelId="{593DAA89-3074-4558-95F0-F36D2F5E8773}" type="presOf" srcId="{2E542D68-8538-43B3-9117-904A7784E6EB}" destId="{3FA1532B-1500-4FB9-B335-FA4BDDB8A622}" srcOrd="0" destOrd="1" presId="urn:microsoft.com/office/officeart/2005/8/layout/process1"/>
    <dgm:cxn modelId="{39AF4C9A-A0B3-4BB7-8EC9-0568AA4FDD6C}" srcId="{8EA6F9A9-3473-4E4B-A8B9-EFBE3A9BD5AD}" destId="{19BBC283-F570-4ACC-BBC2-0C32547CC507}" srcOrd="0" destOrd="0" parTransId="{B1F164AD-C616-4239-9484-7E77BCB7CE73}" sibTransId="{2C857A5A-DECB-48D5-A26C-4D0459B4A489}"/>
    <dgm:cxn modelId="{1753629D-0599-49B9-A074-CC2365C0B792}" type="presOf" srcId="{B4F8B848-7DB3-4715-90B6-671814CD2E8B}" destId="{2FBBEB34-EDEF-4A4D-BE17-56E36AC8E91F}" srcOrd="0" destOrd="1" presId="urn:microsoft.com/office/officeart/2005/8/layout/process1"/>
    <dgm:cxn modelId="{A143CBAF-EAB4-4B88-A97E-A7C13079B543}" type="presOf" srcId="{19BBC283-F570-4ACC-BBC2-0C32547CC507}" destId="{3FA1532B-1500-4FB9-B335-FA4BDDB8A622}" srcOrd="0" destOrd="0" presId="urn:microsoft.com/office/officeart/2005/8/layout/process1"/>
    <dgm:cxn modelId="{76446AB7-3AF9-439B-A583-168F4429BD84}" type="presOf" srcId="{2C857A5A-DECB-48D5-A26C-4D0459B4A489}" destId="{9FEFD9B3-C92A-42E1-8E29-1E471C76DC98}" srcOrd="0" destOrd="0" presId="urn:microsoft.com/office/officeart/2005/8/layout/process1"/>
    <dgm:cxn modelId="{1C441CBF-5E91-4F75-9D3F-1690D272F6B7}" type="presOf" srcId="{F5E09627-721E-4C1B-9A69-8BC726A48B9B}" destId="{2FBBEB34-EDEF-4A4D-BE17-56E36AC8E91F}" srcOrd="0" destOrd="0" presId="urn:microsoft.com/office/officeart/2005/8/layout/process1"/>
    <dgm:cxn modelId="{C6C619CE-E1E3-4F97-9732-8888C02E0008}" srcId="{19BBC283-F570-4ACC-BBC2-0C32547CC507}" destId="{4BEF56DC-C787-4770-8EA3-1800478B67FF}" srcOrd="1" destOrd="0" parTransId="{8F4B0460-A530-4E80-A2FE-9EC3C2863F70}" sibTransId="{E7EFF50C-AC59-4A16-BA8E-03E0C5CEA447}"/>
    <dgm:cxn modelId="{EA1F5333-C673-4AAF-B421-7F814CC15EEF}" type="presParOf" srcId="{DDFFF45E-4C94-4D95-9A1E-B9947FE99259}" destId="{3FA1532B-1500-4FB9-B335-FA4BDDB8A622}" srcOrd="0" destOrd="0" presId="urn:microsoft.com/office/officeart/2005/8/layout/process1"/>
    <dgm:cxn modelId="{1FE1E7DD-0FF9-4362-85E1-B33387E43CDC}" type="presParOf" srcId="{DDFFF45E-4C94-4D95-9A1E-B9947FE99259}" destId="{9FEFD9B3-C92A-42E1-8E29-1E471C76DC98}" srcOrd="1" destOrd="0" presId="urn:microsoft.com/office/officeart/2005/8/layout/process1"/>
    <dgm:cxn modelId="{41BBCC94-7412-4BEE-9E6A-7073224458B6}" type="presParOf" srcId="{9FEFD9B3-C92A-42E1-8E29-1E471C76DC98}" destId="{B77317B5-6CAB-4056-BEA4-24D067AB0BE8}" srcOrd="0" destOrd="0" presId="urn:microsoft.com/office/officeart/2005/8/layout/process1"/>
    <dgm:cxn modelId="{48B31371-080A-45DA-8D82-0788D90E0995}" type="presParOf" srcId="{DDFFF45E-4C94-4D95-9A1E-B9947FE99259}" destId="{2FBBEB34-EDEF-4A4D-BE17-56E36AC8E91F}"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5C506B-6E57-40CB-963E-D5E9729B6DD7}">
      <dsp:nvSpPr>
        <dsp:cNvPr id="0" name=""/>
        <dsp:cNvSpPr/>
      </dsp:nvSpPr>
      <dsp:spPr>
        <a:xfrm>
          <a:off x="0" y="764704"/>
          <a:ext cx="11724640" cy="281130"/>
        </a:xfrm>
        <a:prstGeom prst="roundRect">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kern="1200">
              <a:latin typeface="Calibri" panose="020F0502020204030204" pitchFamily="34" charset="0"/>
              <a:ea typeface="Calibri" panose="020F0502020204030204" pitchFamily="34" charset="0"/>
              <a:cs typeface="Calibri" panose="020F0502020204030204" pitchFamily="34" charset="0"/>
            </a:rPr>
            <a:t>Problem Statement:</a:t>
          </a:r>
          <a:endParaRPr lang="en-US" sz="1200" kern="1200">
            <a:latin typeface="Calibri" panose="020F0502020204030204" pitchFamily="34" charset="0"/>
            <a:ea typeface="Calibri" panose="020F0502020204030204" pitchFamily="34" charset="0"/>
            <a:cs typeface="Calibri" panose="020F0502020204030204" pitchFamily="34" charset="0"/>
          </a:endParaRPr>
        </a:p>
      </dsp:txBody>
      <dsp:txXfrm>
        <a:off x="13724" y="778428"/>
        <a:ext cx="11697192" cy="253682"/>
      </dsp:txXfrm>
    </dsp:sp>
    <dsp:sp modelId="{0CC4012A-8B0C-445D-9E28-D98E3C01DF5D}">
      <dsp:nvSpPr>
        <dsp:cNvPr id="0" name=""/>
        <dsp:cNvSpPr/>
      </dsp:nvSpPr>
      <dsp:spPr>
        <a:xfrm>
          <a:off x="20266" y="1056595"/>
          <a:ext cx="11684107" cy="478165"/>
        </a:xfrm>
        <a:prstGeom prst="roundRect">
          <a:avLst/>
        </a:prstGeom>
        <a:solidFill>
          <a:schemeClr val="accent5">
            <a:hueOff val="-1126424"/>
            <a:satOff val="-2903"/>
            <a:lumOff val="-196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latin typeface="Times New Roman"/>
              <a:ea typeface="Times New Roman"/>
              <a:cs typeface="Times New Roman"/>
              <a:sym typeface="Times New Roman"/>
            </a:rPr>
            <a:t>Identifying how many in hospital mortalities has been happened in a specific facility, identifying the root causes of these mortalities like past chronic diseases, health care or any other. Predicting these using machine learning will help reduce in hospital mortality.  </a:t>
          </a:r>
          <a:r>
            <a:rPr lang="en-US" sz="1200" kern="1200" dirty="0">
              <a:latin typeface="Times New Roman"/>
              <a:cs typeface="Times New Roman"/>
              <a:sym typeface="Times New Roman"/>
            </a:rPr>
            <a:t>provide the patient with the facility that is near him which has less mortality rates Along with that, we are also recommending the nearest performance-based facility which improves the patient chances of survival</a:t>
          </a:r>
          <a:endParaRPr lang="en-US" sz="1200" kern="1200" dirty="0"/>
        </a:p>
      </dsp:txBody>
      <dsp:txXfrm>
        <a:off x="43608" y="1079937"/>
        <a:ext cx="11637423" cy="431481"/>
      </dsp:txXfrm>
    </dsp:sp>
    <dsp:sp modelId="{C03D7A90-172F-4693-BC30-656436A3FCA5}">
      <dsp:nvSpPr>
        <dsp:cNvPr id="0" name=""/>
        <dsp:cNvSpPr/>
      </dsp:nvSpPr>
      <dsp:spPr>
        <a:xfrm>
          <a:off x="0" y="1545522"/>
          <a:ext cx="11724640" cy="281130"/>
        </a:xfrm>
        <a:prstGeom prst="roundRect">
          <a:avLst/>
        </a:prstGeom>
        <a:solidFill>
          <a:schemeClr val="accent5">
            <a:hueOff val="-2252848"/>
            <a:satOff val="-5806"/>
            <a:lumOff val="-3922"/>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latin typeface="Calibri" panose="020F0502020204030204" pitchFamily="34" charset="0"/>
              <a:ea typeface="Calibri" panose="020F0502020204030204" pitchFamily="34" charset="0"/>
              <a:cs typeface="Calibri" panose="020F0502020204030204" pitchFamily="34" charset="0"/>
            </a:rPr>
            <a:t>The system should take the patient’s location as input and recommend the best-performing facilities nearby, ensuring personalized and efficient healthcare access.</a:t>
          </a:r>
        </a:p>
      </dsp:txBody>
      <dsp:txXfrm>
        <a:off x="13724" y="1559246"/>
        <a:ext cx="11697192" cy="253682"/>
      </dsp:txXfrm>
    </dsp:sp>
    <dsp:sp modelId="{EEAFD0C6-9D08-40BB-9FBD-E1F79B186FD1}">
      <dsp:nvSpPr>
        <dsp:cNvPr id="0" name=""/>
        <dsp:cNvSpPr/>
      </dsp:nvSpPr>
      <dsp:spPr>
        <a:xfrm>
          <a:off x="0" y="1837414"/>
          <a:ext cx="11724640" cy="281130"/>
        </a:xfrm>
        <a:prstGeom prst="roundRect">
          <a:avLst/>
        </a:prstGeom>
        <a:solidFill>
          <a:schemeClr val="accent5">
            <a:hueOff val="-3379271"/>
            <a:satOff val="-8710"/>
            <a:lumOff val="-5883"/>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kern="1200">
              <a:latin typeface="Calibri" panose="020F0502020204030204" pitchFamily="34" charset="0"/>
              <a:ea typeface="Calibri" panose="020F0502020204030204" pitchFamily="34" charset="0"/>
              <a:cs typeface="Calibri" panose="020F0502020204030204" pitchFamily="34" charset="0"/>
            </a:rPr>
            <a:t>Solution Approach</a:t>
          </a:r>
          <a:endParaRPr lang="en-US" sz="1200" kern="1200">
            <a:latin typeface="Calibri" panose="020F0502020204030204" pitchFamily="34" charset="0"/>
            <a:ea typeface="Calibri" panose="020F0502020204030204" pitchFamily="34" charset="0"/>
            <a:cs typeface="Calibri" panose="020F0502020204030204" pitchFamily="34" charset="0"/>
          </a:endParaRPr>
        </a:p>
      </dsp:txBody>
      <dsp:txXfrm>
        <a:off x="13724" y="1851138"/>
        <a:ext cx="11697192" cy="253682"/>
      </dsp:txXfrm>
    </dsp:sp>
    <dsp:sp modelId="{B8A7A963-957B-48DC-9B0A-931F98E32D2E}">
      <dsp:nvSpPr>
        <dsp:cNvPr id="0" name=""/>
        <dsp:cNvSpPr/>
      </dsp:nvSpPr>
      <dsp:spPr>
        <a:xfrm>
          <a:off x="0" y="2129305"/>
          <a:ext cx="11724640" cy="281130"/>
        </a:xfrm>
        <a:prstGeom prst="roundRect">
          <a:avLst/>
        </a:prstGeom>
        <a:solidFill>
          <a:schemeClr val="accent5">
            <a:hueOff val="-4505695"/>
            <a:satOff val="-11613"/>
            <a:lumOff val="-7843"/>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kern="1200">
              <a:latin typeface="Calibri" panose="020F0502020204030204" pitchFamily="34" charset="0"/>
              <a:ea typeface="Calibri" panose="020F0502020204030204" pitchFamily="34" charset="0"/>
              <a:cs typeface="Calibri" panose="020F0502020204030204" pitchFamily="34" charset="0"/>
            </a:rPr>
            <a:t>Input Data:</a:t>
          </a:r>
          <a:endParaRPr lang="en-US" sz="1200" kern="1200">
            <a:latin typeface="Calibri" panose="020F0502020204030204" pitchFamily="34" charset="0"/>
            <a:ea typeface="Calibri" panose="020F0502020204030204" pitchFamily="34" charset="0"/>
            <a:cs typeface="Calibri" panose="020F0502020204030204" pitchFamily="34" charset="0"/>
          </a:endParaRPr>
        </a:p>
      </dsp:txBody>
      <dsp:txXfrm>
        <a:off x="13724" y="2143029"/>
        <a:ext cx="11697192" cy="253682"/>
      </dsp:txXfrm>
    </dsp:sp>
    <dsp:sp modelId="{51D1F5B0-CA96-41A7-AD29-86D26991C842}">
      <dsp:nvSpPr>
        <dsp:cNvPr id="0" name=""/>
        <dsp:cNvSpPr/>
      </dsp:nvSpPr>
      <dsp:spPr>
        <a:xfrm>
          <a:off x="0" y="2410435"/>
          <a:ext cx="11724640" cy="453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2257" tIns="15240" rIns="85344" bIns="15240" numCol="1" spcCol="1270" anchor="t" anchorCtr="0">
          <a:noAutofit/>
        </a:bodyPr>
        <a:lstStyle/>
        <a:p>
          <a:pPr marL="114300" lvl="1" indent="-114300" algn="l" defTabSz="533400">
            <a:lnSpc>
              <a:spcPct val="90000"/>
            </a:lnSpc>
            <a:spcBef>
              <a:spcPct val="0"/>
            </a:spcBef>
            <a:spcAft>
              <a:spcPct val="20000"/>
            </a:spcAft>
            <a:buChar char="•"/>
          </a:pPr>
          <a:r>
            <a:rPr lang="en-US" sz="1200" kern="1200" dirty="0">
              <a:latin typeface="Calibri" panose="020F0502020204030204" pitchFamily="34" charset="0"/>
              <a:ea typeface="Calibri" panose="020F0502020204030204" pitchFamily="34" charset="0"/>
              <a:cs typeface="Calibri" panose="020F0502020204030204" pitchFamily="34" charset="0"/>
            </a:rPr>
            <a:t>Patient location (e.g., </a:t>
          </a:r>
          <a:r>
            <a:rPr lang="en-US" sz="1200" b="1" kern="1200" dirty="0">
              <a:latin typeface="Calibri" panose="020F0502020204030204" pitchFamily="34" charset="0"/>
              <a:ea typeface="Calibri" panose="020F0502020204030204" pitchFamily="34" charset="0"/>
              <a:cs typeface="Calibri" panose="020F0502020204030204" pitchFamily="34" charset="0"/>
            </a:rPr>
            <a:t>ZIP Code</a:t>
          </a:r>
          <a:r>
            <a:rPr lang="en-US" sz="1200" kern="1200" dirty="0">
              <a:latin typeface="Calibri" panose="020F0502020204030204" pitchFamily="34" charset="0"/>
              <a:ea typeface="Calibri" panose="020F0502020204030204" pitchFamily="34" charset="0"/>
              <a:cs typeface="Calibri" panose="020F0502020204030204" pitchFamily="34" charset="0"/>
            </a:rPr>
            <a:t>, </a:t>
          </a:r>
          <a:r>
            <a:rPr lang="en-US" sz="1200" b="1" kern="1200" dirty="0">
              <a:latin typeface="Calibri" panose="020F0502020204030204" pitchFamily="34" charset="0"/>
              <a:ea typeface="Calibri" panose="020F0502020204030204" pitchFamily="34" charset="0"/>
              <a:cs typeface="Calibri" panose="020F0502020204030204" pitchFamily="34" charset="0"/>
            </a:rPr>
            <a:t>city</a:t>
          </a:r>
          <a:r>
            <a:rPr lang="en-US" sz="1200" kern="1200" dirty="0">
              <a:latin typeface="Calibri" panose="020F0502020204030204" pitchFamily="34" charset="0"/>
              <a:ea typeface="Calibri" panose="020F0502020204030204" pitchFamily="34" charset="0"/>
              <a:cs typeface="Calibri" panose="020F0502020204030204" pitchFamily="34" charset="0"/>
            </a:rPr>
            <a:t>, or </a:t>
          </a:r>
          <a:r>
            <a:rPr lang="en-US" sz="1200" b="1" kern="1200" dirty="0">
              <a:latin typeface="Calibri" panose="020F0502020204030204" pitchFamily="34" charset="0"/>
              <a:ea typeface="Calibri" panose="020F0502020204030204" pitchFamily="34" charset="0"/>
              <a:cs typeface="Calibri" panose="020F0502020204030204" pitchFamily="34" charset="0"/>
            </a:rPr>
            <a:t>coordinates</a:t>
          </a:r>
          <a:r>
            <a:rPr lang="en-US" sz="1200" kern="1200" dirty="0">
              <a:latin typeface="Calibri" panose="020F0502020204030204" pitchFamily="34" charset="0"/>
              <a:ea typeface="Calibri" panose="020F0502020204030204" pitchFamily="34" charset="0"/>
              <a:cs typeface="Calibri" panose="020F0502020204030204" pitchFamily="34" charset="0"/>
            </a:rPr>
            <a:t>).</a:t>
          </a:r>
        </a:p>
        <a:p>
          <a:pPr marL="114300" lvl="1" indent="-114300" algn="l" defTabSz="533400">
            <a:lnSpc>
              <a:spcPct val="90000"/>
            </a:lnSpc>
            <a:spcBef>
              <a:spcPct val="0"/>
            </a:spcBef>
            <a:spcAft>
              <a:spcPct val="20000"/>
            </a:spcAft>
            <a:buChar char="•"/>
          </a:pPr>
          <a:r>
            <a:rPr lang="en-US" sz="1200" kern="1200" dirty="0">
              <a:latin typeface="Calibri" panose="020F0502020204030204" pitchFamily="34" charset="0"/>
              <a:ea typeface="Calibri" panose="020F0502020204030204" pitchFamily="34" charset="0"/>
              <a:cs typeface="Calibri" panose="020F0502020204030204" pitchFamily="34" charset="0"/>
            </a:rPr>
            <a:t>Optional: Patient's medical condition (e.g., "pneumonia," "heart attack").</a:t>
          </a:r>
        </a:p>
      </dsp:txBody>
      <dsp:txXfrm>
        <a:off x="0" y="2410435"/>
        <a:ext cx="11724640" cy="453093"/>
      </dsp:txXfrm>
    </dsp:sp>
    <dsp:sp modelId="{28DA5AB2-D509-4D15-A1F4-9BD205D7423C}">
      <dsp:nvSpPr>
        <dsp:cNvPr id="0" name=""/>
        <dsp:cNvSpPr/>
      </dsp:nvSpPr>
      <dsp:spPr>
        <a:xfrm>
          <a:off x="0" y="2863529"/>
          <a:ext cx="11724640" cy="281130"/>
        </a:xfrm>
        <a:prstGeom prst="roundRect">
          <a:avLst/>
        </a:prstGeom>
        <a:solidFill>
          <a:schemeClr val="accent5">
            <a:hueOff val="-5632119"/>
            <a:satOff val="-14516"/>
            <a:lumOff val="-9804"/>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kern="1200">
              <a:latin typeface="Calibri" panose="020F0502020204030204" pitchFamily="34" charset="0"/>
              <a:ea typeface="Calibri" panose="020F0502020204030204" pitchFamily="34" charset="0"/>
              <a:cs typeface="Calibri" panose="020F0502020204030204" pitchFamily="34" charset="0"/>
            </a:rPr>
            <a:t>Processing Workflow:</a:t>
          </a:r>
          <a:endParaRPr lang="en-US" sz="1200" kern="1200">
            <a:latin typeface="Calibri" panose="020F0502020204030204" pitchFamily="34" charset="0"/>
            <a:ea typeface="Calibri" panose="020F0502020204030204" pitchFamily="34" charset="0"/>
            <a:cs typeface="Calibri" panose="020F0502020204030204" pitchFamily="34" charset="0"/>
          </a:endParaRPr>
        </a:p>
      </dsp:txBody>
      <dsp:txXfrm>
        <a:off x="13724" y="2877253"/>
        <a:ext cx="11697192" cy="253682"/>
      </dsp:txXfrm>
    </dsp:sp>
    <dsp:sp modelId="{79397CE6-9E20-44EA-A5F7-CA9E51E4138A}">
      <dsp:nvSpPr>
        <dsp:cNvPr id="0" name=""/>
        <dsp:cNvSpPr/>
      </dsp:nvSpPr>
      <dsp:spPr>
        <a:xfrm>
          <a:off x="102606" y="3144659"/>
          <a:ext cx="11519426" cy="748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8985" tIns="15240" rIns="85344" bIns="15240" numCol="1" spcCol="1270" anchor="t" anchorCtr="0">
          <a:noAutofit/>
        </a:bodyPr>
        <a:lstStyle/>
        <a:p>
          <a:pPr marL="114300" lvl="1" indent="-114300" algn="l" defTabSz="533400">
            <a:lnSpc>
              <a:spcPct val="90000"/>
            </a:lnSpc>
            <a:spcBef>
              <a:spcPct val="0"/>
            </a:spcBef>
            <a:spcAft>
              <a:spcPct val="20000"/>
            </a:spcAft>
            <a:buChar char="•"/>
          </a:pPr>
          <a:r>
            <a:rPr lang="en-US" sz="1200" kern="1200" dirty="0">
              <a:latin typeface="Calibri" panose="020F0502020204030204" pitchFamily="34" charset="0"/>
              <a:ea typeface="Calibri" panose="020F0502020204030204" pitchFamily="34" charset="0"/>
              <a:cs typeface="Calibri" panose="020F0502020204030204" pitchFamily="34" charset="0"/>
            </a:rPr>
            <a:t>Identify healthcare facilities within a specific </a:t>
          </a:r>
          <a:r>
            <a:rPr lang="en-US" sz="1200" b="1" kern="1200" dirty="0">
              <a:latin typeface="Calibri" panose="020F0502020204030204" pitchFamily="34" charset="0"/>
              <a:ea typeface="Calibri" panose="020F0502020204030204" pitchFamily="34" charset="0"/>
              <a:cs typeface="Calibri" panose="020F0502020204030204" pitchFamily="34" charset="0"/>
            </a:rPr>
            <a:t>radius</a:t>
          </a:r>
          <a:r>
            <a:rPr lang="en-US" sz="1200" kern="1200" dirty="0">
              <a:latin typeface="Calibri" panose="020F0502020204030204" pitchFamily="34" charset="0"/>
              <a:ea typeface="Calibri" panose="020F0502020204030204" pitchFamily="34" charset="0"/>
              <a:cs typeface="Calibri" panose="020F0502020204030204" pitchFamily="34" charset="0"/>
            </a:rPr>
            <a:t> (e.g., 10-50 miles) from the patient's location.</a:t>
          </a:r>
        </a:p>
        <a:p>
          <a:pPr marL="114300" lvl="1" indent="-114300" algn="l" defTabSz="533400">
            <a:lnSpc>
              <a:spcPct val="90000"/>
            </a:lnSpc>
            <a:spcBef>
              <a:spcPct val="0"/>
            </a:spcBef>
            <a:spcAft>
              <a:spcPct val="20000"/>
            </a:spcAft>
            <a:buChar char="•"/>
          </a:pPr>
          <a:r>
            <a:rPr lang="en-US" sz="1200" kern="1200" dirty="0">
              <a:latin typeface="Calibri" panose="020F0502020204030204" pitchFamily="34" charset="0"/>
              <a:ea typeface="Calibri" panose="020F0502020204030204" pitchFamily="34" charset="0"/>
              <a:cs typeface="Calibri" panose="020F0502020204030204" pitchFamily="34" charset="0"/>
            </a:rPr>
            <a:t>Filter facilities based on their </a:t>
          </a:r>
          <a:r>
            <a:rPr lang="en-US" sz="1200" b="1" kern="1200" dirty="0">
              <a:latin typeface="Calibri" panose="020F0502020204030204" pitchFamily="34" charset="0"/>
              <a:ea typeface="Calibri" panose="020F0502020204030204" pitchFamily="34" charset="0"/>
              <a:cs typeface="Calibri" panose="020F0502020204030204" pitchFamily="34" charset="0"/>
            </a:rPr>
            <a:t>Measure Name</a:t>
          </a:r>
          <a:r>
            <a:rPr lang="en-US" sz="1200" kern="1200" dirty="0">
              <a:latin typeface="Calibri" panose="020F0502020204030204" pitchFamily="34" charset="0"/>
              <a:ea typeface="Calibri" panose="020F0502020204030204" pitchFamily="34" charset="0"/>
              <a:cs typeface="Calibri" panose="020F0502020204030204" pitchFamily="34" charset="0"/>
            </a:rPr>
            <a:t> related to the medical condition (e.g., "Death rate for pneumonia patients").</a:t>
          </a:r>
        </a:p>
        <a:p>
          <a:pPr marL="114300" lvl="1" indent="-114300" algn="l" defTabSz="533400">
            <a:lnSpc>
              <a:spcPct val="90000"/>
            </a:lnSpc>
            <a:spcBef>
              <a:spcPct val="0"/>
            </a:spcBef>
            <a:spcAft>
              <a:spcPct val="20000"/>
            </a:spcAft>
            <a:buChar char="•"/>
          </a:pPr>
          <a:r>
            <a:rPr lang="en-US" sz="1200" kern="1200" dirty="0">
              <a:latin typeface="Calibri" panose="020F0502020204030204" pitchFamily="34" charset="0"/>
              <a:ea typeface="Calibri" panose="020F0502020204030204" pitchFamily="34" charset="0"/>
              <a:cs typeface="Calibri" panose="020F0502020204030204" pitchFamily="34" charset="0"/>
            </a:rPr>
            <a:t>Predict or retrieve performance scores for facilities using an ML model.</a:t>
          </a:r>
        </a:p>
        <a:p>
          <a:pPr marL="114300" lvl="1" indent="-114300" algn="l" defTabSz="533400">
            <a:lnSpc>
              <a:spcPct val="90000"/>
            </a:lnSpc>
            <a:spcBef>
              <a:spcPct val="0"/>
            </a:spcBef>
            <a:spcAft>
              <a:spcPct val="20000"/>
            </a:spcAft>
            <a:buChar char="•"/>
          </a:pPr>
          <a:r>
            <a:rPr lang="en-US" sz="1200" kern="1200" dirty="0">
              <a:latin typeface="Calibri" panose="020F0502020204030204" pitchFamily="34" charset="0"/>
              <a:ea typeface="Calibri" panose="020F0502020204030204" pitchFamily="34" charset="0"/>
              <a:cs typeface="Calibri" panose="020F0502020204030204" pitchFamily="34" charset="0"/>
            </a:rPr>
            <a:t>Rank facilities based on their predicted scores and geographic proximity.</a:t>
          </a:r>
        </a:p>
      </dsp:txBody>
      <dsp:txXfrm>
        <a:off x="102606" y="3144659"/>
        <a:ext cx="11519426" cy="748968"/>
      </dsp:txXfrm>
    </dsp:sp>
    <dsp:sp modelId="{5525CCF6-555B-409D-B0DA-D0A997C8035F}">
      <dsp:nvSpPr>
        <dsp:cNvPr id="0" name=""/>
        <dsp:cNvSpPr/>
      </dsp:nvSpPr>
      <dsp:spPr>
        <a:xfrm>
          <a:off x="0" y="3893628"/>
          <a:ext cx="11724640" cy="281130"/>
        </a:xfrm>
        <a:prstGeom prst="roundRect">
          <a:avLst/>
        </a:prstGeom>
        <a:solidFill>
          <a:schemeClr val="accent5">
            <a:hueOff val="-6758543"/>
            <a:satOff val="-17419"/>
            <a:lumOff val="-11765"/>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kern="1200" dirty="0">
              <a:latin typeface="Calibri" panose="020F0502020204030204" pitchFamily="34" charset="0"/>
              <a:ea typeface="Calibri" panose="020F0502020204030204" pitchFamily="34" charset="0"/>
              <a:cs typeface="Calibri" panose="020F0502020204030204" pitchFamily="34" charset="0"/>
            </a:rPr>
            <a:t>Output:</a:t>
          </a:r>
          <a:endParaRPr lang="en-US" sz="500" kern="1200" dirty="0"/>
        </a:p>
      </dsp:txBody>
      <dsp:txXfrm>
        <a:off x="13724" y="3907352"/>
        <a:ext cx="11697192" cy="253682"/>
      </dsp:txXfrm>
    </dsp:sp>
    <dsp:sp modelId="{420E282B-CDD0-435A-95CE-7A2E99B9BE20}">
      <dsp:nvSpPr>
        <dsp:cNvPr id="0" name=""/>
        <dsp:cNvSpPr/>
      </dsp:nvSpPr>
      <dsp:spPr>
        <a:xfrm>
          <a:off x="0" y="4174758"/>
          <a:ext cx="11724640" cy="912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2257" tIns="5080" rIns="28448" bIns="5080" numCol="1" spcCol="1270" anchor="t" anchorCtr="0">
          <a:noAutofit/>
        </a:bodyPr>
        <a:lstStyle/>
        <a:p>
          <a:pPr marL="57150" lvl="1" indent="-57150" algn="l" defTabSz="177800">
            <a:lnSpc>
              <a:spcPct val="90000"/>
            </a:lnSpc>
            <a:spcBef>
              <a:spcPct val="0"/>
            </a:spcBef>
            <a:spcAft>
              <a:spcPct val="20000"/>
            </a:spcAft>
            <a:buChar char="•"/>
          </a:pPr>
          <a:r>
            <a:rPr lang="en-US" sz="400" kern="1200" dirty="0"/>
            <a:t>A </a:t>
          </a:r>
          <a:r>
            <a:rPr lang="en-US" sz="1200" kern="1200" dirty="0">
              <a:latin typeface="Calibri" panose="020F0502020204030204" pitchFamily="34" charset="0"/>
              <a:ea typeface="Calibri" panose="020F0502020204030204" pitchFamily="34" charset="0"/>
              <a:cs typeface="Calibri" panose="020F0502020204030204" pitchFamily="34" charset="0"/>
            </a:rPr>
            <a:t>ranked list of facilities with the following details:</a:t>
          </a:r>
        </a:p>
        <a:p>
          <a:pPr marL="228600" lvl="2" indent="-114300" algn="l" defTabSz="533400">
            <a:lnSpc>
              <a:spcPct val="90000"/>
            </a:lnSpc>
            <a:spcBef>
              <a:spcPct val="0"/>
            </a:spcBef>
            <a:spcAft>
              <a:spcPct val="20000"/>
            </a:spcAft>
            <a:buChar char="•"/>
          </a:pPr>
          <a:r>
            <a:rPr lang="en-US" sz="1200" kern="1200" dirty="0">
              <a:latin typeface="Calibri" panose="020F0502020204030204" pitchFamily="34" charset="0"/>
              <a:ea typeface="Calibri" panose="020F0502020204030204" pitchFamily="34" charset="0"/>
              <a:cs typeface="Calibri" panose="020F0502020204030204" pitchFamily="34" charset="0"/>
            </a:rPr>
            <a:t>Facility Name and Address.</a:t>
          </a:r>
        </a:p>
        <a:p>
          <a:pPr marL="228600" lvl="2" indent="-114300" algn="l" defTabSz="533400">
            <a:lnSpc>
              <a:spcPct val="90000"/>
            </a:lnSpc>
            <a:spcBef>
              <a:spcPct val="0"/>
            </a:spcBef>
            <a:spcAft>
              <a:spcPct val="20000"/>
            </a:spcAft>
            <a:buChar char="•"/>
          </a:pPr>
          <a:r>
            <a:rPr lang="en-US" sz="1200" kern="1200" dirty="0">
              <a:latin typeface="Calibri" panose="020F0502020204030204" pitchFamily="34" charset="0"/>
              <a:ea typeface="Calibri" panose="020F0502020204030204" pitchFamily="34" charset="0"/>
              <a:cs typeface="Calibri" panose="020F0502020204030204" pitchFamily="34" charset="0"/>
            </a:rPr>
            <a:t>Performance Score.</a:t>
          </a:r>
        </a:p>
        <a:p>
          <a:pPr marL="228600" lvl="2" indent="-114300" algn="l" defTabSz="533400">
            <a:lnSpc>
              <a:spcPct val="90000"/>
            </a:lnSpc>
            <a:spcBef>
              <a:spcPct val="0"/>
            </a:spcBef>
            <a:spcAft>
              <a:spcPct val="20000"/>
            </a:spcAft>
            <a:buChar char="•"/>
          </a:pPr>
          <a:r>
            <a:rPr lang="en-US" sz="1200" kern="1200" dirty="0">
              <a:latin typeface="Calibri" panose="020F0502020204030204" pitchFamily="34" charset="0"/>
              <a:ea typeface="Calibri" panose="020F0502020204030204" pitchFamily="34" charset="0"/>
              <a:cs typeface="Calibri" panose="020F0502020204030204" pitchFamily="34" charset="0"/>
            </a:rPr>
            <a:t>Distance from the patient’s location.</a:t>
          </a:r>
        </a:p>
        <a:p>
          <a:pPr marL="228600" lvl="2" indent="-114300" algn="l" defTabSz="533400">
            <a:lnSpc>
              <a:spcPct val="90000"/>
            </a:lnSpc>
            <a:spcBef>
              <a:spcPct val="0"/>
            </a:spcBef>
            <a:spcAft>
              <a:spcPct val="20000"/>
            </a:spcAft>
            <a:buChar char="•"/>
          </a:pPr>
          <a:r>
            <a:rPr lang="en-US" sz="1200" kern="1200" dirty="0">
              <a:latin typeface="Calibri" panose="020F0502020204030204" pitchFamily="34" charset="0"/>
              <a:ea typeface="Calibri" panose="020F0502020204030204" pitchFamily="34" charset="0"/>
              <a:cs typeface="Calibri" panose="020F0502020204030204" pitchFamily="34" charset="0"/>
            </a:rPr>
            <a:t>Contact information (e.g., phone number).</a:t>
          </a:r>
        </a:p>
        <a:p>
          <a:pPr marL="228600" lvl="2" indent="-114300" algn="l" defTabSz="533400">
            <a:lnSpc>
              <a:spcPct val="90000"/>
            </a:lnSpc>
            <a:spcBef>
              <a:spcPct val="0"/>
            </a:spcBef>
            <a:spcAft>
              <a:spcPct val="20000"/>
            </a:spcAft>
            <a:buChar char="•"/>
          </a:pPr>
          <a:r>
            <a:rPr lang="en-US" sz="1200" kern="1200" dirty="0">
              <a:latin typeface="Calibri" panose="020F0502020204030204" pitchFamily="34" charset="0"/>
              <a:ea typeface="Calibri" panose="020F0502020204030204" pitchFamily="34" charset="0"/>
              <a:cs typeface="Calibri" panose="020F0502020204030204" pitchFamily="34" charset="0"/>
            </a:rPr>
            <a:t>Measure-specific performance (e.g., mortality or complication rates).</a:t>
          </a:r>
        </a:p>
      </dsp:txBody>
      <dsp:txXfrm>
        <a:off x="0" y="4174758"/>
        <a:ext cx="11724640" cy="9126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B4164B-305B-4B91-BCAF-DDF0FD6E61FE}">
      <dsp:nvSpPr>
        <dsp:cNvPr id="0" name=""/>
        <dsp:cNvSpPr/>
      </dsp:nvSpPr>
      <dsp:spPr>
        <a:xfrm>
          <a:off x="1346" y="210639"/>
          <a:ext cx="1696501" cy="1017900"/>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Facility ID: Unique identifier for each healthcare facility.</a:t>
          </a:r>
        </a:p>
      </dsp:txBody>
      <dsp:txXfrm>
        <a:off x="1346" y="210639"/>
        <a:ext cx="1696501" cy="1017900"/>
      </dsp:txXfrm>
    </dsp:sp>
    <dsp:sp modelId="{38D98477-3636-476D-8C30-EB86BBEA75E1}">
      <dsp:nvSpPr>
        <dsp:cNvPr id="0" name=""/>
        <dsp:cNvSpPr/>
      </dsp:nvSpPr>
      <dsp:spPr>
        <a:xfrm>
          <a:off x="1867497" y="210639"/>
          <a:ext cx="1696501" cy="1017900"/>
        </a:xfrm>
        <a:prstGeom prst="rect">
          <a:avLst/>
        </a:prstGeom>
        <a:solidFill>
          <a:schemeClr val="accent2">
            <a:hueOff val="-85610"/>
            <a:satOff val="-4937"/>
            <a:lumOff val="46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Facility Name: Name of the healthcare facility.</a:t>
          </a:r>
        </a:p>
      </dsp:txBody>
      <dsp:txXfrm>
        <a:off x="1867497" y="210639"/>
        <a:ext cx="1696501" cy="1017900"/>
      </dsp:txXfrm>
    </dsp:sp>
    <dsp:sp modelId="{2F8554B9-EAE5-49A1-9D15-9B223B1A8F56}">
      <dsp:nvSpPr>
        <dsp:cNvPr id="0" name=""/>
        <dsp:cNvSpPr/>
      </dsp:nvSpPr>
      <dsp:spPr>
        <a:xfrm>
          <a:off x="3733648" y="210639"/>
          <a:ext cx="1696501" cy="1017900"/>
        </a:xfrm>
        <a:prstGeom prst="rect">
          <a:avLst/>
        </a:prstGeom>
        <a:solidFill>
          <a:schemeClr val="accent2">
            <a:hueOff val="-171219"/>
            <a:satOff val="-9874"/>
            <a:lumOff val="923"/>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Address: Physical address of the facility.</a:t>
          </a:r>
        </a:p>
      </dsp:txBody>
      <dsp:txXfrm>
        <a:off x="3733648" y="210639"/>
        <a:ext cx="1696501" cy="1017900"/>
      </dsp:txXfrm>
    </dsp:sp>
    <dsp:sp modelId="{E36632CB-A714-4D6B-9DFC-2F7B891056A1}">
      <dsp:nvSpPr>
        <dsp:cNvPr id="0" name=""/>
        <dsp:cNvSpPr/>
      </dsp:nvSpPr>
      <dsp:spPr>
        <a:xfrm>
          <a:off x="5599800" y="210639"/>
          <a:ext cx="1696501" cy="1017900"/>
        </a:xfrm>
        <a:prstGeom prst="rect">
          <a:avLst/>
        </a:prstGeom>
        <a:solidFill>
          <a:schemeClr val="accent2">
            <a:hueOff val="-256829"/>
            <a:satOff val="-14811"/>
            <a:lumOff val="1384"/>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City/Town: The city or town where the facility is located.</a:t>
          </a:r>
        </a:p>
      </dsp:txBody>
      <dsp:txXfrm>
        <a:off x="5599800" y="210639"/>
        <a:ext cx="1696501" cy="1017900"/>
      </dsp:txXfrm>
    </dsp:sp>
    <dsp:sp modelId="{A6631861-4B28-4F5C-AD45-F5FF3E4C54D0}">
      <dsp:nvSpPr>
        <dsp:cNvPr id="0" name=""/>
        <dsp:cNvSpPr/>
      </dsp:nvSpPr>
      <dsp:spPr>
        <a:xfrm>
          <a:off x="7465951" y="210639"/>
          <a:ext cx="1696501" cy="1017900"/>
        </a:xfrm>
        <a:prstGeom prst="rect">
          <a:avLst/>
        </a:prstGeom>
        <a:solidFill>
          <a:schemeClr val="accent2">
            <a:hueOff val="-342438"/>
            <a:satOff val="-19748"/>
            <a:lumOff val="1845"/>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State: The state in which the healthcare facility is located (includes US states and territories).</a:t>
          </a:r>
        </a:p>
      </dsp:txBody>
      <dsp:txXfrm>
        <a:off x="7465951" y="210639"/>
        <a:ext cx="1696501" cy="1017900"/>
      </dsp:txXfrm>
    </dsp:sp>
    <dsp:sp modelId="{8B1A99CF-554E-4CB0-B4AE-DB07FF93C242}">
      <dsp:nvSpPr>
        <dsp:cNvPr id="0" name=""/>
        <dsp:cNvSpPr/>
      </dsp:nvSpPr>
      <dsp:spPr>
        <a:xfrm>
          <a:off x="9332102" y="210639"/>
          <a:ext cx="1696501" cy="1017900"/>
        </a:xfrm>
        <a:prstGeom prst="rect">
          <a:avLst/>
        </a:prstGeom>
        <a:solidFill>
          <a:schemeClr val="accent2">
            <a:hueOff val="-428048"/>
            <a:satOff val="-24685"/>
            <a:lumOff val="2307"/>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ZIP Code: Postal code for the facility's address.</a:t>
          </a:r>
        </a:p>
      </dsp:txBody>
      <dsp:txXfrm>
        <a:off x="9332102" y="210639"/>
        <a:ext cx="1696501" cy="1017900"/>
      </dsp:txXfrm>
    </dsp:sp>
    <dsp:sp modelId="{66B7890E-5713-4406-9B1B-AA1BD6A99DF0}">
      <dsp:nvSpPr>
        <dsp:cNvPr id="0" name=""/>
        <dsp:cNvSpPr/>
      </dsp:nvSpPr>
      <dsp:spPr>
        <a:xfrm>
          <a:off x="1346" y="1398190"/>
          <a:ext cx="1696501" cy="1017900"/>
        </a:xfrm>
        <a:prstGeom prst="rect">
          <a:avLst/>
        </a:prstGeom>
        <a:solidFill>
          <a:schemeClr val="accent2">
            <a:hueOff val="-513658"/>
            <a:satOff val="-29622"/>
            <a:lumOff val="276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County/Parish: The county or parish where the facility is located.</a:t>
          </a:r>
        </a:p>
      </dsp:txBody>
      <dsp:txXfrm>
        <a:off x="1346" y="1398190"/>
        <a:ext cx="1696501" cy="1017900"/>
      </dsp:txXfrm>
    </dsp:sp>
    <dsp:sp modelId="{8AC978AF-86D8-4EEA-92A7-866269866E0C}">
      <dsp:nvSpPr>
        <dsp:cNvPr id="0" name=""/>
        <dsp:cNvSpPr/>
      </dsp:nvSpPr>
      <dsp:spPr>
        <a:xfrm>
          <a:off x="1867497" y="1398190"/>
          <a:ext cx="1696501" cy="1017900"/>
        </a:xfrm>
        <a:prstGeom prst="rect">
          <a:avLst/>
        </a:prstGeom>
        <a:solidFill>
          <a:schemeClr val="accent2">
            <a:hueOff val="-599267"/>
            <a:satOff val="-34559"/>
            <a:lumOff val="3229"/>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Telephone Number: Contact number of the healthcare facility.</a:t>
          </a:r>
        </a:p>
      </dsp:txBody>
      <dsp:txXfrm>
        <a:off x="1867497" y="1398190"/>
        <a:ext cx="1696501" cy="1017900"/>
      </dsp:txXfrm>
    </dsp:sp>
    <dsp:sp modelId="{23206EDA-31DA-4583-A2BF-AB0E67CDB7A4}">
      <dsp:nvSpPr>
        <dsp:cNvPr id="0" name=""/>
        <dsp:cNvSpPr/>
      </dsp:nvSpPr>
      <dsp:spPr>
        <a:xfrm>
          <a:off x="3733648" y="1398190"/>
          <a:ext cx="1696501" cy="1017900"/>
        </a:xfrm>
        <a:prstGeom prst="rect">
          <a:avLst/>
        </a:prstGeom>
        <a:solidFill>
          <a:schemeClr val="accent2">
            <a:hueOff val="-684877"/>
            <a:satOff val="-39496"/>
            <a:lumOff val="369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Measure ID: Identifier for the health measure or metric being reported.</a:t>
          </a:r>
        </a:p>
      </dsp:txBody>
      <dsp:txXfrm>
        <a:off x="3733648" y="1398190"/>
        <a:ext cx="1696501" cy="1017900"/>
      </dsp:txXfrm>
    </dsp:sp>
    <dsp:sp modelId="{CE4899F4-76B5-4F87-8F35-6E62124B46D6}">
      <dsp:nvSpPr>
        <dsp:cNvPr id="0" name=""/>
        <dsp:cNvSpPr/>
      </dsp:nvSpPr>
      <dsp:spPr>
        <a:xfrm>
          <a:off x="5599800" y="1398190"/>
          <a:ext cx="1696501" cy="1017900"/>
        </a:xfrm>
        <a:prstGeom prst="rect">
          <a:avLst/>
        </a:prstGeom>
        <a:solidFill>
          <a:schemeClr val="accent2">
            <a:hueOff val="-770486"/>
            <a:satOff val="-44432"/>
            <a:lumOff val="4152"/>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Measure Name: Name of the health measure or metric being evaluated.</a:t>
          </a:r>
        </a:p>
      </dsp:txBody>
      <dsp:txXfrm>
        <a:off x="5599800" y="1398190"/>
        <a:ext cx="1696501" cy="1017900"/>
      </dsp:txXfrm>
    </dsp:sp>
    <dsp:sp modelId="{8F2D5AE2-96AE-455D-B4E1-951006F486B6}">
      <dsp:nvSpPr>
        <dsp:cNvPr id="0" name=""/>
        <dsp:cNvSpPr/>
      </dsp:nvSpPr>
      <dsp:spPr>
        <a:xfrm>
          <a:off x="7465951" y="1398190"/>
          <a:ext cx="1696501" cy="1017900"/>
        </a:xfrm>
        <a:prstGeom prst="rect">
          <a:avLst/>
        </a:prstGeom>
        <a:solidFill>
          <a:schemeClr val="accent2">
            <a:hueOff val="-856096"/>
            <a:satOff val="-49369"/>
            <a:lumOff val="4614"/>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Compared to National: Comparison of the facility's performance to the national standard (e.g., Better, Worse, No Different).</a:t>
          </a:r>
        </a:p>
      </dsp:txBody>
      <dsp:txXfrm>
        <a:off x="7465951" y="1398190"/>
        <a:ext cx="1696501" cy="1017900"/>
      </dsp:txXfrm>
    </dsp:sp>
    <dsp:sp modelId="{EB8C5ED3-DDA2-4DCE-8D60-B9E73A04C1F8}">
      <dsp:nvSpPr>
        <dsp:cNvPr id="0" name=""/>
        <dsp:cNvSpPr/>
      </dsp:nvSpPr>
      <dsp:spPr>
        <a:xfrm>
          <a:off x="9332102" y="1398190"/>
          <a:ext cx="1696501" cy="1017900"/>
        </a:xfrm>
        <a:prstGeom prst="rect">
          <a:avLst/>
        </a:prstGeom>
        <a:solidFill>
          <a:schemeClr val="accent2">
            <a:hueOff val="-941706"/>
            <a:satOff val="-54306"/>
            <a:lumOff val="5075"/>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Denominator: The number of cases or participants used in the measure.</a:t>
          </a:r>
        </a:p>
      </dsp:txBody>
      <dsp:txXfrm>
        <a:off x="9332102" y="1398190"/>
        <a:ext cx="1696501" cy="1017900"/>
      </dsp:txXfrm>
    </dsp:sp>
    <dsp:sp modelId="{0619F404-2A14-4FE9-AB92-BCA793DBEB2E}">
      <dsp:nvSpPr>
        <dsp:cNvPr id="0" name=""/>
        <dsp:cNvSpPr/>
      </dsp:nvSpPr>
      <dsp:spPr>
        <a:xfrm>
          <a:off x="1346" y="2585740"/>
          <a:ext cx="1696501" cy="1017900"/>
        </a:xfrm>
        <a:prstGeom prst="rect">
          <a:avLst/>
        </a:prstGeom>
        <a:solidFill>
          <a:schemeClr val="accent2">
            <a:hueOff val="-1027315"/>
            <a:satOff val="-59243"/>
            <a:lumOff val="5536"/>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Score: The actual score or value of the facility's performance (often includes "Not Available").</a:t>
          </a:r>
        </a:p>
      </dsp:txBody>
      <dsp:txXfrm>
        <a:off x="1346" y="2585740"/>
        <a:ext cx="1696501" cy="1017900"/>
      </dsp:txXfrm>
    </dsp:sp>
    <dsp:sp modelId="{8425F875-D32C-4E8D-9DB5-10D85F2BC51A}">
      <dsp:nvSpPr>
        <dsp:cNvPr id="0" name=""/>
        <dsp:cNvSpPr/>
      </dsp:nvSpPr>
      <dsp:spPr>
        <a:xfrm>
          <a:off x="1867497" y="2585740"/>
          <a:ext cx="1696501" cy="1017900"/>
        </a:xfrm>
        <a:prstGeom prst="rect">
          <a:avLst/>
        </a:prstGeom>
        <a:solidFill>
          <a:schemeClr val="accent2">
            <a:hueOff val="-1112925"/>
            <a:satOff val="-64180"/>
            <a:lumOff val="599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Lower Estimate: The lower bound of the confidence interval for the measure score.</a:t>
          </a:r>
        </a:p>
      </dsp:txBody>
      <dsp:txXfrm>
        <a:off x="1867497" y="2585740"/>
        <a:ext cx="1696501" cy="1017900"/>
      </dsp:txXfrm>
    </dsp:sp>
    <dsp:sp modelId="{A74B57DD-DC14-4D7A-A08D-478AA79B6D44}">
      <dsp:nvSpPr>
        <dsp:cNvPr id="0" name=""/>
        <dsp:cNvSpPr/>
      </dsp:nvSpPr>
      <dsp:spPr>
        <a:xfrm>
          <a:off x="3733648" y="2585740"/>
          <a:ext cx="1696501" cy="1017900"/>
        </a:xfrm>
        <a:prstGeom prst="rect">
          <a:avLst/>
        </a:prstGeom>
        <a:solidFill>
          <a:schemeClr val="accent2">
            <a:hueOff val="-1198534"/>
            <a:satOff val="-69117"/>
            <a:lumOff val="6459"/>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Higher Estimate: The upper bound of the confidence interval for the measure score.</a:t>
          </a:r>
        </a:p>
      </dsp:txBody>
      <dsp:txXfrm>
        <a:off x="3733648" y="2585740"/>
        <a:ext cx="1696501" cy="1017900"/>
      </dsp:txXfrm>
    </dsp:sp>
    <dsp:sp modelId="{87536E3B-A63D-43F8-BC7F-DC9B7229927A}">
      <dsp:nvSpPr>
        <dsp:cNvPr id="0" name=""/>
        <dsp:cNvSpPr/>
      </dsp:nvSpPr>
      <dsp:spPr>
        <a:xfrm>
          <a:off x="5599800" y="2585740"/>
          <a:ext cx="1696501" cy="1017900"/>
        </a:xfrm>
        <a:prstGeom prst="rect">
          <a:avLst/>
        </a:prstGeom>
        <a:solidFill>
          <a:schemeClr val="accent2">
            <a:hueOff val="-1284144"/>
            <a:satOff val="-74054"/>
            <a:lumOff val="692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Footnote: Additional notes or explanations (may contain missing values).</a:t>
          </a:r>
        </a:p>
      </dsp:txBody>
      <dsp:txXfrm>
        <a:off x="5599800" y="2585740"/>
        <a:ext cx="1696501" cy="1017900"/>
      </dsp:txXfrm>
    </dsp:sp>
    <dsp:sp modelId="{5EB1BD9C-FE01-4BFD-B66C-678C9429978C}">
      <dsp:nvSpPr>
        <dsp:cNvPr id="0" name=""/>
        <dsp:cNvSpPr/>
      </dsp:nvSpPr>
      <dsp:spPr>
        <a:xfrm>
          <a:off x="7465951" y="2585740"/>
          <a:ext cx="1696501" cy="1017900"/>
        </a:xfrm>
        <a:prstGeom prst="rect">
          <a:avLst/>
        </a:prstGeom>
        <a:solidFill>
          <a:schemeClr val="accent2">
            <a:hueOff val="-1369753"/>
            <a:satOff val="-78991"/>
            <a:lumOff val="7382"/>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Start Date: Start date of the data reporting period.</a:t>
          </a:r>
        </a:p>
      </dsp:txBody>
      <dsp:txXfrm>
        <a:off x="7465951" y="2585740"/>
        <a:ext cx="1696501" cy="1017900"/>
      </dsp:txXfrm>
    </dsp:sp>
    <dsp:sp modelId="{2DC96CA1-8450-40F5-9675-8E3B4D69EB3D}">
      <dsp:nvSpPr>
        <dsp:cNvPr id="0" name=""/>
        <dsp:cNvSpPr/>
      </dsp:nvSpPr>
      <dsp:spPr>
        <a:xfrm>
          <a:off x="9332102" y="2585740"/>
          <a:ext cx="1696501" cy="1017900"/>
        </a:xfrm>
        <a:prstGeom prst="rect">
          <a:avLst/>
        </a:prstGeom>
        <a:solidFill>
          <a:schemeClr val="accent2">
            <a:hueOff val="-1455363"/>
            <a:satOff val="-83928"/>
            <a:lumOff val="7843"/>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End Date: End date of the data reporting period.</a:t>
          </a:r>
        </a:p>
      </dsp:txBody>
      <dsp:txXfrm>
        <a:off x="9332102" y="2585740"/>
        <a:ext cx="1696501" cy="10179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395146-5287-46BF-BAAC-0A953D2AE301}">
      <dsp:nvSpPr>
        <dsp:cNvPr id="0" name=""/>
        <dsp:cNvSpPr/>
      </dsp:nvSpPr>
      <dsp:spPr>
        <a:xfrm>
          <a:off x="0" y="13616"/>
          <a:ext cx="12032954" cy="717959"/>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dirty="0"/>
            <a:t>Business Need for the Healthcare Facility Performance Prediction System</a:t>
          </a:r>
          <a:endParaRPr lang="en-US" sz="1900" kern="1200" dirty="0"/>
        </a:p>
      </dsp:txBody>
      <dsp:txXfrm>
        <a:off x="35048" y="48664"/>
        <a:ext cx="11962858" cy="647863"/>
      </dsp:txXfrm>
    </dsp:sp>
    <dsp:sp modelId="{708411BB-3F08-48DE-92CB-44A9DD452575}">
      <dsp:nvSpPr>
        <dsp:cNvPr id="0" name=""/>
        <dsp:cNvSpPr/>
      </dsp:nvSpPr>
      <dsp:spPr>
        <a:xfrm>
          <a:off x="0" y="786296"/>
          <a:ext cx="12032954" cy="717959"/>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Improved Access to Quality Care:</a:t>
          </a:r>
          <a:r>
            <a:rPr lang="en-US" sz="1900" kern="1200"/>
            <a:t> Helps patients find the best healthcare facilities based on location and medical needs.</a:t>
          </a:r>
        </a:p>
      </dsp:txBody>
      <dsp:txXfrm>
        <a:off x="35048" y="821344"/>
        <a:ext cx="11962858" cy="647863"/>
      </dsp:txXfrm>
    </dsp:sp>
    <dsp:sp modelId="{FB79838E-FAAE-4CD3-A08E-702E027D0EB9}">
      <dsp:nvSpPr>
        <dsp:cNvPr id="0" name=""/>
        <dsp:cNvSpPr/>
      </dsp:nvSpPr>
      <dsp:spPr>
        <a:xfrm>
          <a:off x="0" y="1558975"/>
          <a:ext cx="12032954" cy="717959"/>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Personalized Recommendations:</a:t>
          </a:r>
          <a:r>
            <a:rPr lang="en-US" sz="1900" kern="1200"/>
            <a:t> Tailors suggestions to each patient's condition, ensuring optimal care.</a:t>
          </a:r>
        </a:p>
      </dsp:txBody>
      <dsp:txXfrm>
        <a:off x="35048" y="1594023"/>
        <a:ext cx="11962858" cy="647863"/>
      </dsp:txXfrm>
    </dsp:sp>
    <dsp:sp modelId="{FB1A0423-A2ED-415E-8CF6-64FEFD97E3F3}">
      <dsp:nvSpPr>
        <dsp:cNvPr id="0" name=""/>
        <dsp:cNvSpPr/>
      </dsp:nvSpPr>
      <dsp:spPr>
        <a:xfrm>
          <a:off x="0" y="2331655"/>
          <a:ext cx="12032954" cy="717959"/>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Optimized Healthcare Resources:</a:t>
          </a:r>
          <a:r>
            <a:rPr lang="en-US" sz="1900" kern="1200"/>
            <a:t> Assists providers in improving services and allocating resources efficiently.</a:t>
          </a:r>
        </a:p>
      </dsp:txBody>
      <dsp:txXfrm>
        <a:off x="35048" y="2366703"/>
        <a:ext cx="11962858" cy="647863"/>
      </dsp:txXfrm>
    </dsp:sp>
    <dsp:sp modelId="{C988DA17-2DCC-40A7-96E9-C527025B3355}">
      <dsp:nvSpPr>
        <dsp:cNvPr id="0" name=""/>
        <dsp:cNvSpPr/>
      </dsp:nvSpPr>
      <dsp:spPr>
        <a:xfrm>
          <a:off x="0" y="3104335"/>
          <a:ext cx="12032954" cy="717959"/>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Efficiency and Convenience:</a:t>
          </a:r>
          <a:r>
            <a:rPr lang="en-US" sz="1900" kern="1200"/>
            <a:t> Saves time by presenting a ranked list of nearby hospitals, minimizing delays.</a:t>
          </a:r>
        </a:p>
      </dsp:txBody>
      <dsp:txXfrm>
        <a:off x="35048" y="3139383"/>
        <a:ext cx="11962858" cy="647863"/>
      </dsp:txXfrm>
    </dsp:sp>
    <dsp:sp modelId="{22EC80BD-9563-4E54-8DA3-71D0E007C3D7}">
      <dsp:nvSpPr>
        <dsp:cNvPr id="0" name=""/>
        <dsp:cNvSpPr/>
      </dsp:nvSpPr>
      <dsp:spPr>
        <a:xfrm>
          <a:off x="0" y="3877014"/>
          <a:ext cx="12032954" cy="717959"/>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Data-Driven Decision Making:</a:t>
          </a:r>
          <a:r>
            <a:rPr lang="en-US" sz="1900" kern="1200"/>
            <a:t> Provides insights for better planning and policy-making for stakeholders.</a:t>
          </a:r>
        </a:p>
      </dsp:txBody>
      <dsp:txXfrm>
        <a:off x="35048" y="3912062"/>
        <a:ext cx="11962858" cy="647863"/>
      </dsp:txXfrm>
    </dsp:sp>
    <dsp:sp modelId="{E0C5B7E7-32F9-4BF3-9FB1-E3550A11622C}">
      <dsp:nvSpPr>
        <dsp:cNvPr id="0" name=""/>
        <dsp:cNvSpPr/>
      </dsp:nvSpPr>
      <dsp:spPr>
        <a:xfrm>
          <a:off x="0" y="4649694"/>
          <a:ext cx="12032954" cy="717959"/>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Increased Patient Trust:</a:t>
          </a:r>
          <a:r>
            <a:rPr lang="en-US" sz="1900" kern="1200"/>
            <a:t> Builds confidence through transparent facility performance data.</a:t>
          </a:r>
        </a:p>
      </dsp:txBody>
      <dsp:txXfrm>
        <a:off x="35048" y="4684742"/>
        <a:ext cx="11962858" cy="647863"/>
      </dsp:txXfrm>
    </dsp:sp>
    <dsp:sp modelId="{82F0C34F-FC05-41D8-8353-F980A088947B}">
      <dsp:nvSpPr>
        <dsp:cNvPr id="0" name=""/>
        <dsp:cNvSpPr/>
      </dsp:nvSpPr>
      <dsp:spPr>
        <a:xfrm>
          <a:off x="0" y="5422373"/>
          <a:ext cx="12032954" cy="717959"/>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Market Differentiation:</a:t>
          </a:r>
          <a:r>
            <a:rPr lang="en-US" sz="1900" kern="1200"/>
            <a:t> Allows healthcare providers to stand out by showcasing their performance quality.</a:t>
          </a:r>
        </a:p>
      </dsp:txBody>
      <dsp:txXfrm>
        <a:off x="35048" y="5457421"/>
        <a:ext cx="11962858" cy="6478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A1532B-1500-4FB9-B335-FA4BDDB8A622}">
      <dsp:nvSpPr>
        <dsp:cNvPr id="0" name=""/>
        <dsp:cNvSpPr/>
      </dsp:nvSpPr>
      <dsp:spPr>
        <a:xfrm>
          <a:off x="2154" y="0"/>
          <a:ext cx="4593878" cy="2369880"/>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Results:</a:t>
          </a:r>
        </a:p>
        <a:p>
          <a:pPr marL="114300" lvl="1" indent="-114300" algn="l" defTabSz="533400">
            <a:lnSpc>
              <a:spcPct val="90000"/>
            </a:lnSpc>
            <a:spcBef>
              <a:spcPct val="0"/>
            </a:spcBef>
            <a:spcAft>
              <a:spcPct val="15000"/>
            </a:spcAft>
            <a:buChar char="•"/>
          </a:pPr>
          <a:r>
            <a:rPr lang="en-US" sz="1200" kern="1200" dirty="0"/>
            <a:t>The Logistic Regression has completely classified this dataset, which is reflected by the ROC-AUC scores of 1.00 for all three classes: High, Low, and Medium. This excellent performance is visually represented through the Receiver Operating Characteristic (ROC) curve where the curves for each class reach the top-left corner, hence having high sensitivity (True Positive Rate) with high specificity (low False Positive Rate).</a:t>
          </a:r>
        </a:p>
        <a:p>
          <a:pPr marL="114300" lvl="1" indent="-114300" algn="l" defTabSz="533400">
            <a:lnSpc>
              <a:spcPct val="90000"/>
            </a:lnSpc>
            <a:spcBef>
              <a:spcPct val="0"/>
            </a:spcBef>
            <a:spcAft>
              <a:spcPct val="15000"/>
            </a:spcAft>
            <a:buChar char="•"/>
          </a:pPr>
          <a:r>
            <a:rPr lang="en-US" sz="1200" kern="1200" dirty="0"/>
            <a:t>It has indeed separated all the classes without misclassifications, as supported by the AUC score of 1.00 for each class. That means the model is dealing with the features of the data with high accuracy.</a:t>
          </a:r>
        </a:p>
      </dsp:txBody>
      <dsp:txXfrm>
        <a:off x="71565" y="69411"/>
        <a:ext cx="4455056" cy="2231058"/>
      </dsp:txXfrm>
    </dsp:sp>
    <dsp:sp modelId="{9FEFD9B3-C92A-42E1-8E29-1E471C76DC98}">
      <dsp:nvSpPr>
        <dsp:cNvPr id="0" name=""/>
        <dsp:cNvSpPr/>
      </dsp:nvSpPr>
      <dsp:spPr>
        <a:xfrm>
          <a:off x="5055420" y="615299"/>
          <a:ext cx="973902" cy="113928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5055420" y="843155"/>
        <a:ext cx="681731" cy="683569"/>
      </dsp:txXfrm>
    </dsp:sp>
    <dsp:sp modelId="{2FBBEB34-EDEF-4A4D-BE17-56E36AC8E91F}">
      <dsp:nvSpPr>
        <dsp:cNvPr id="0" name=""/>
        <dsp:cNvSpPr/>
      </dsp:nvSpPr>
      <dsp:spPr>
        <a:xfrm>
          <a:off x="6433583" y="0"/>
          <a:ext cx="4593878" cy="2369880"/>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Model Strength:</a:t>
          </a:r>
        </a:p>
        <a:p>
          <a:pPr marL="114300" lvl="1" indent="-114300" algn="l" defTabSz="533400">
            <a:lnSpc>
              <a:spcPct val="90000"/>
            </a:lnSpc>
            <a:spcBef>
              <a:spcPct val="0"/>
            </a:spcBef>
            <a:spcAft>
              <a:spcPct val="15000"/>
            </a:spcAft>
            <a:buChar char="•"/>
          </a:pPr>
          <a:r>
            <a:rPr lang="en-US" sz="1200" kern="1200"/>
            <a:t>That perfect ROC-AUC scores can be realized shows the strength of the Logistic Regression algorithm in handling the dataset. It ensemble reduces overfitting by averaging predictions over multiple decision trees.</a:t>
          </a:r>
        </a:p>
      </dsp:txBody>
      <dsp:txXfrm>
        <a:off x="6502994" y="69411"/>
        <a:ext cx="4455056" cy="223105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2E1CDA-E5B3-439B-8DEE-0081687DC9A4}" type="datetimeFigureOut">
              <a:rPr lang="en-US" smtClean="0"/>
              <a:t>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86C66F-B320-4976-9A59-953C9CA5E2EB}" type="slidenum">
              <a:rPr lang="en-US" smtClean="0"/>
              <a:t>‹#›</a:t>
            </a:fld>
            <a:endParaRPr lang="en-US"/>
          </a:p>
        </p:txBody>
      </p:sp>
    </p:spTree>
    <p:extLst>
      <p:ext uri="{BB962C8B-B14F-4D97-AF65-F5344CB8AC3E}">
        <p14:creationId xmlns:p14="http://schemas.microsoft.com/office/powerpoint/2010/main" val="3024385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86C66F-B320-4976-9A59-953C9CA5E2EB}" type="slidenum">
              <a:rPr lang="en-US" smtClean="0"/>
              <a:t>23</a:t>
            </a:fld>
            <a:endParaRPr lang="en-US"/>
          </a:p>
        </p:txBody>
      </p:sp>
    </p:spTree>
    <p:extLst>
      <p:ext uri="{BB962C8B-B14F-4D97-AF65-F5344CB8AC3E}">
        <p14:creationId xmlns:p14="http://schemas.microsoft.com/office/powerpoint/2010/main" val="2250727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2/4/2025</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38525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43032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2/4/2025</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82104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2/4/2025</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96608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2/4/2025</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3377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13529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2/4/2025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203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2/4/2025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97086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85644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2/4/2025</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10679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2/4/2025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0858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2/4/2025</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229088163"/>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05" r:id="rId6"/>
    <p:sldLayoutId id="2147483701" r:id="rId7"/>
    <p:sldLayoutId id="2147483702" r:id="rId8"/>
    <p:sldLayoutId id="2147483703" r:id="rId9"/>
    <p:sldLayoutId id="2147483704" r:id="rId10"/>
    <p:sldLayoutId id="2147483706" r:id="rId11"/>
  </p:sldLayoutIdLst>
  <p:hf sldNum="0" hdr="0" ftr="0" dt="0"/>
  <p:txStyles>
    <p:titleStyle>
      <a:lvl1pPr algn="l" defTabSz="457200" rtl="0" eaLnBrk="1" latinLnBrk="0" hangingPunct="1">
        <a:lnSpc>
          <a:spcPct val="100000"/>
        </a:lnSpc>
        <a:spcBef>
          <a:spcPct val="0"/>
        </a:spcBef>
        <a:buNone/>
        <a:defRPr sz="26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F1F906-9FA9-943C-C3C2-041A31BB6C7C}"/>
              </a:ext>
            </a:extLst>
          </p:cNvPr>
          <p:cNvSpPr>
            <a:spLocks noGrp="1"/>
          </p:cNvSpPr>
          <p:nvPr>
            <p:ph type="ctrTitle"/>
          </p:nvPr>
        </p:nvSpPr>
        <p:spPr>
          <a:xfrm>
            <a:off x="4579243" y="1419225"/>
            <a:ext cx="6798608" cy="2346136"/>
          </a:xfrm>
        </p:spPr>
        <p:txBody>
          <a:bodyPr>
            <a:normAutofit/>
          </a:bodyPr>
          <a:lstStyle/>
          <a:p>
            <a:pPr>
              <a:lnSpc>
                <a:spcPct val="90000"/>
              </a:lnSpc>
            </a:pPr>
            <a:r>
              <a:rPr lang="en-US" sz="4100" dirty="0">
                <a:latin typeface="Calibri" panose="020F0502020204030204" pitchFamily="34" charset="0"/>
                <a:ea typeface="Calibri" panose="020F0502020204030204" pitchFamily="34" charset="0"/>
                <a:cs typeface="Calibri" panose="020F0502020204030204" pitchFamily="34" charset="0"/>
              </a:rPr>
              <a:t>Predictive Modeling Of </a:t>
            </a:r>
            <a:br>
              <a:rPr lang="en-US" sz="4100" dirty="0">
                <a:latin typeface="Calibri" panose="020F0502020204030204" pitchFamily="34" charset="0"/>
                <a:ea typeface="Calibri" panose="020F0502020204030204" pitchFamily="34" charset="0"/>
                <a:cs typeface="Calibri" panose="020F0502020204030204" pitchFamily="34" charset="0"/>
              </a:rPr>
            </a:br>
            <a:r>
              <a:rPr lang="en-US" sz="4100" dirty="0">
                <a:latin typeface="Calibri" panose="020F0502020204030204" pitchFamily="34" charset="0"/>
                <a:ea typeface="Calibri" panose="020F0502020204030204" pitchFamily="34" charset="0"/>
                <a:cs typeface="Calibri" panose="020F0502020204030204" pitchFamily="34" charset="0"/>
              </a:rPr>
              <a:t>In-hospital Mortality Following Elective Surgery</a:t>
            </a:r>
          </a:p>
        </p:txBody>
      </p:sp>
      <p:sp>
        <p:nvSpPr>
          <p:cNvPr id="3" name="Subtitle 2">
            <a:extLst>
              <a:ext uri="{FF2B5EF4-FFF2-40B4-BE49-F238E27FC236}">
                <a16:creationId xmlns:a16="http://schemas.microsoft.com/office/drawing/2014/main" id="{1DC29859-B896-65F9-E290-615D56C0D267}"/>
              </a:ext>
            </a:extLst>
          </p:cNvPr>
          <p:cNvSpPr>
            <a:spLocks noGrp="1"/>
          </p:cNvSpPr>
          <p:nvPr>
            <p:ph type="subTitle" idx="1"/>
          </p:nvPr>
        </p:nvSpPr>
        <p:spPr>
          <a:xfrm>
            <a:off x="4579243" y="3829878"/>
            <a:ext cx="6798608" cy="1408872"/>
          </a:xfrm>
        </p:spPr>
        <p:txBody>
          <a:bodyPr>
            <a:normAutofit/>
          </a:bodyPr>
          <a:lstStyle/>
          <a:p>
            <a:r>
              <a:rPr lang="en-US" sz="2000"/>
              <a:t>BY								Jahnavi</a:t>
            </a:r>
          </a:p>
          <a:p>
            <a:r>
              <a:rPr lang="en-US" sz="2000"/>
              <a:t>			 					jithendra</a:t>
            </a:r>
          </a:p>
          <a:p>
            <a:r>
              <a:rPr lang="en-US" sz="2000"/>
              <a:t>								Navanth Teja</a:t>
            </a:r>
          </a:p>
        </p:txBody>
      </p:sp>
      <p:sp>
        <p:nvSpPr>
          <p:cNvPr id="26" name="Rectangle 25">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6">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 name="Picture 3" descr="Network connection abstract against a white background">
            <a:extLst>
              <a:ext uri="{FF2B5EF4-FFF2-40B4-BE49-F238E27FC236}">
                <a16:creationId xmlns:a16="http://schemas.microsoft.com/office/drawing/2014/main" id="{F12A2125-19B9-6838-1627-C9E2F2887B4C}"/>
              </a:ext>
            </a:extLst>
          </p:cNvPr>
          <p:cNvPicPr>
            <a:picLocks noChangeAspect="1"/>
          </p:cNvPicPr>
          <p:nvPr/>
        </p:nvPicPr>
        <p:blipFill>
          <a:blip r:embed="rId2"/>
          <a:srcRect r="26633" b="-1"/>
          <a:stretch/>
        </p:blipFill>
        <p:spPr>
          <a:xfrm>
            <a:off x="774700" y="2187035"/>
            <a:ext cx="3053422" cy="2778060"/>
          </a:xfrm>
          <a:prstGeom prst="rect">
            <a:avLst/>
          </a:prstGeom>
        </p:spPr>
      </p:pic>
    </p:spTree>
    <p:extLst>
      <p:ext uri="{BB962C8B-B14F-4D97-AF65-F5344CB8AC3E}">
        <p14:creationId xmlns:p14="http://schemas.microsoft.com/office/powerpoint/2010/main" val="243127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3BFDF-C869-14F2-8D90-E4ACED8B5696}"/>
              </a:ext>
            </a:extLst>
          </p:cNvPr>
          <p:cNvSpPr>
            <a:spLocks noGrp="1"/>
          </p:cNvSpPr>
          <p:nvPr>
            <p:ph type="title"/>
          </p:nvPr>
        </p:nvSpPr>
        <p:spPr>
          <a:xfrm>
            <a:off x="581192" y="702156"/>
            <a:ext cx="11029616" cy="496724"/>
          </a:xfrm>
        </p:spPr>
        <p:txBody>
          <a:bodyPr/>
          <a:lstStyle/>
          <a:p>
            <a:r>
              <a:rPr lang="en-US" sz="2400" dirty="0"/>
              <a:t>Model Implementations:</a:t>
            </a:r>
            <a:endParaRPr lang="en-US" dirty="0"/>
          </a:p>
        </p:txBody>
      </p:sp>
      <p:sp>
        <p:nvSpPr>
          <p:cNvPr id="3" name="Content Placeholder 2">
            <a:extLst>
              <a:ext uri="{FF2B5EF4-FFF2-40B4-BE49-F238E27FC236}">
                <a16:creationId xmlns:a16="http://schemas.microsoft.com/office/drawing/2014/main" id="{8FCCECC9-EAC4-6C67-380D-73E4CF0BD6C2}"/>
              </a:ext>
            </a:extLst>
          </p:cNvPr>
          <p:cNvSpPr>
            <a:spLocks noGrp="1"/>
          </p:cNvSpPr>
          <p:nvPr>
            <p:ph idx="1"/>
          </p:nvPr>
        </p:nvSpPr>
        <p:spPr>
          <a:xfrm>
            <a:off x="581192" y="1351280"/>
            <a:ext cx="11029615" cy="4624070"/>
          </a:xfrm>
        </p:spPr>
        <p:txBody>
          <a:bodyPr/>
          <a:lstStyle/>
          <a:p>
            <a:pPr marL="0" indent="0">
              <a:buNone/>
            </a:pPr>
            <a:r>
              <a:rPr lang="en-US" sz="2800" dirty="0">
                <a:latin typeface="Calibri" panose="020F0502020204030204" pitchFamily="34" charset="0"/>
                <a:ea typeface="Calibri" panose="020F0502020204030204" pitchFamily="34" charset="0"/>
                <a:cs typeface="Calibri" panose="020F0502020204030204" pitchFamily="34" charset="0"/>
              </a:rPr>
              <a:t>The following function-based models have been implemented:</a:t>
            </a:r>
          </a:p>
          <a:p>
            <a:pPr algn="ctr">
              <a:buFont typeface="Wingdings" panose="05000000000000000000" pitchFamily="2" charset="2"/>
              <a:buChar char="v"/>
            </a:pPr>
            <a:r>
              <a:rPr lang="en-US" sz="2400" dirty="0">
                <a:latin typeface="Calibri" panose="020F0502020204030204" pitchFamily="34" charset="0"/>
                <a:ea typeface="Calibri" panose="020F0502020204030204" pitchFamily="34" charset="0"/>
                <a:cs typeface="Calibri" panose="020F0502020204030204" pitchFamily="34" charset="0"/>
              </a:rPr>
              <a:t>Logistic Regression</a:t>
            </a:r>
          </a:p>
          <a:p>
            <a:pPr algn="ctr">
              <a:buFont typeface="Wingdings" panose="05000000000000000000" pitchFamily="2" charset="2"/>
              <a:buChar char="v"/>
            </a:pPr>
            <a:r>
              <a:rPr lang="en-US" sz="2400" dirty="0">
                <a:latin typeface="Calibri" panose="020F0502020204030204" pitchFamily="34" charset="0"/>
                <a:ea typeface="Calibri" panose="020F0502020204030204" pitchFamily="34" charset="0"/>
                <a:cs typeface="Calibri" panose="020F0502020204030204" pitchFamily="34" charset="0"/>
              </a:rPr>
              <a:t>Random Forest Classifier</a:t>
            </a:r>
          </a:p>
          <a:p>
            <a:pPr lvl="3" algn="ctr">
              <a:buFont typeface="Wingdings" panose="05000000000000000000" pitchFamily="2" charset="2"/>
              <a:buChar char="v"/>
            </a:pPr>
            <a:r>
              <a:rPr lang="en-US" sz="2400" dirty="0">
                <a:latin typeface="Calibri" panose="020F0502020204030204" pitchFamily="34" charset="0"/>
                <a:ea typeface="Calibri" panose="020F0502020204030204" pitchFamily="34" charset="0"/>
                <a:cs typeface="Calibri" panose="020F0502020204030204" pitchFamily="34" charset="0"/>
              </a:rPr>
              <a:t> 	 Support Vector Machine (SVM)</a:t>
            </a:r>
          </a:p>
          <a:p>
            <a:pPr lvl="2" algn="ctr">
              <a:buFont typeface="Wingdings" panose="05000000000000000000" pitchFamily="2" charset="2"/>
              <a:buChar char="v"/>
            </a:pPr>
            <a:r>
              <a:rPr lang="en-US" sz="2400" dirty="0">
                <a:latin typeface="Calibri" panose="020F0502020204030204" pitchFamily="34" charset="0"/>
                <a:ea typeface="Calibri" panose="020F0502020204030204" pitchFamily="34" charset="0"/>
                <a:cs typeface="Calibri" panose="020F0502020204030204" pitchFamily="34" charset="0"/>
              </a:rPr>
              <a:t>	  K-Nearest Neighbor (KNN)</a:t>
            </a:r>
          </a:p>
          <a:p>
            <a:endParaRPr lang="en-US" dirty="0"/>
          </a:p>
        </p:txBody>
      </p:sp>
    </p:spTree>
    <p:extLst>
      <p:ext uri="{BB962C8B-B14F-4D97-AF65-F5344CB8AC3E}">
        <p14:creationId xmlns:p14="http://schemas.microsoft.com/office/powerpoint/2010/main" val="1816809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Rectangle 25">
            <a:extLst>
              <a:ext uri="{FF2B5EF4-FFF2-40B4-BE49-F238E27FC236}">
                <a16:creationId xmlns:a16="http://schemas.microsoft.com/office/drawing/2014/main" id="{7B89EEFD-93BC-4ACF-962C-E6279E72B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723899"/>
            <a:ext cx="3703320" cy="5666666"/>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1B30F232-369B-BCD8-E069-F6680C654216}"/>
              </a:ext>
            </a:extLst>
          </p:cNvPr>
          <p:cNvSpPr>
            <a:spLocks noGrp="1"/>
          </p:cNvSpPr>
          <p:nvPr>
            <p:ph type="title"/>
          </p:nvPr>
        </p:nvSpPr>
        <p:spPr>
          <a:xfrm>
            <a:off x="803189" y="1209184"/>
            <a:ext cx="3089189" cy="4734416"/>
          </a:xfrm>
        </p:spPr>
        <p:txBody>
          <a:bodyPr anchor="ctr">
            <a:normAutofit/>
          </a:bodyPr>
          <a:lstStyle/>
          <a:p>
            <a:r>
              <a:rPr lang="en">
                <a:solidFill>
                  <a:srgbClr val="FFFFFF"/>
                </a:solidFill>
                <a:latin typeface="Times New Roman"/>
                <a:ea typeface="Times New Roman"/>
                <a:cs typeface="Times New Roman"/>
                <a:sym typeface="Times New Roman"/>
              </a:rPr>
              <a:t>Logistic Regression</a:t>
            </a:r>
            <a:endParaRPr lang="en-US">
              <a:solidFill>
                <a:srgbClr val="FFFFFF"/>
              </a:solidFill>
            </a:endParaRPr>
          </a:p>
        </p:txBody>
      </p:sp>
      <p:sp>
        <p:nvSpPr>
          <p:cNvPr id="3" name="Content Placeholder 2">
            <a:extLst>
              <a:ext uri="{FF2B5EF4-FFF2-40B4-BE49-F238E27FC236}">
                <a16:creationId xmlns:a16="http://schemas.microsoft.com/office/drawing/2014/main" id="{C05F5D84-7F6C-199E-E4E0-26FAD2FF3854}"/>
              </a:ext>
            </a:extLst>
          </p:cNvPr>
          <p:cNvSpPr>
            <a:spLocks noGrp="1"/>
          </p:cNvSpPr>
          <p:nvPr>
            <p:ph idx="1"/>
          </p:nvPr>
        </p:nvSpPr>
        <p:spPr>
          <a:xfrm>
            <a:off x="4561870" y="723900"/>
            <a:ext cx="7183597" cy="3152362"/>
          </a:xfrm>
        </p:spPr>
        <p:txBody>
          <a:bodyPr>
            <a:normAutofit/>
          </a:bodyPr>
          <a:lstStyle/>
          <a:p>
            <a:endParaRPr lang="en-US"/>
          </a:p>
          <a:p>
            <a:endParaRPr lang="en-US"/>
          </a:p>
          <a:p>
            <a:r>
              <a:rPr lang="en-US"/>
              <a:t>It is a linear classifier, works well separating linearly </a:t>
            </a:r>
            <a:br>
              <a:rPr lang="en-US"/>
            </a:br>
            <a:r>
              <a:rPr lang="en-US"/>
              <a:t>We can separate the data into different score categories</a:t>
            </a:r>
          </a:p>
          <a:p>
            <a:endParaRPr lang="en-US"/>
          </a:p>
          <a:p>
            <a:endParaRPr lang="en-US"/>
          </a:p>
          <a:p>
            <a:endParaRPr lang="en-US"/>
          </a:p>
          <a:p>
            <a:endParaRPr lang="en-US"/>
          </a:p>
          <a:p>
            <a:endParaRPr lang="en-US"/>
          </a:p>
          <a:p>
            <a:endParaRPr lang="en-US"/>
          </a:p>
        </p:txBody>
      </p:sp>
      <p:pic>
        <p:nvPicPr>
          <p:cNvPr id="4" name="Google Shape;82;p15" descr="A computer screen with text&#10;&#10;Description automatically generated">
            <a:extLst>
              <a:ext uri="{FF2B5EF4-FFF2-40B4-BE49-F238E27FC236}">
                <a16:creationId xmlns:a16="http://schemas.microsoft.com/office/drawing/2014/main" id="{71CC2A3D-34C7-706D-6BF6-39393EE5AFBB}"/>
              </a:ext>
            </a:extLst>
          </p:cNvPr>
          <p:cNvPicPr preferRelativeResize="0"/>
          <p:nvPr/>
        </p:nvPicPr>
        <p:blipFill>
          <a:blip r:embed="rId2"/>
          <a:stretch>
            <a:fillRect/>
          </a:stretch>
        </p:blipFill>
        <p:spPr>
          <a:xfrm>
            <a:off x="4586579" y="3103667"/>
            <a:ext cx="7183597" cy="2155079"/>
          </a:xfrm>
          <a:prstGeom prst="rect">
            <a:avLst/>
          </a:prstGeom>
          <a:noFill/>
        </p:spPr>
      </p:pic>
    </p:spTree>
    <p:extLst>
      <p:ext uri="{BB962C8B-B14F-4D97-AF65-F5344CB8AC3E}">
        <p14:creationId xmlns:p14="http://schemas.microsoft.com/office/powerpoint/2010/main" val="3231538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4BAC1-010D-4924-311A-FD66E8B64425}"/>
              </a:ext>
            </a:extLst>
          </p:cNvPr>
          <p:cNvSpPr>
            <a:spLocks noGrp="1"/>
          </p:cNvSpPr>
          <p:nvPr>
            <p:ph type="title"/>
          </p:nvPr>
        </p:nvSpPr>
        <p:spPr>
          <a:xfrm>
            <a:off x="324008" y="743830"/>
            <a:ext cx="11029616" cy="557684"/>
          </a:xfrm>
        </p:spPr>
        <p:txBody>
          <a:bodyPr/>
          <a:lstStyle/>
          <a:p>
            <a:r>
              <a:rPr lang="en-US"/>
              <a:t>ROC-AUC Curve</a:t>
            </a:r>
            <a:endParaRPr lang="en-US" dirty="0"/>
          </a:p>
        </p:txBody>
      </p:sp>
      <p:pic>
        <p:nvPicPr>
          <p:cNvPr id="5" name="Content Placeholder 4" descr="A screenshot of a computer&#10;&#10;Description automatically generated">
            <a:extLst>
              <a:ext uri="{FF2B5EF4-FFF2-40B4-BE49-F238E27FC236}">
                <a16:creationId xmlns:a16="http://schemas.microsoft.com/office/drawing/2014/main" id="{BC2C4DB8-B39A-EDA2-873A-FBF75A80D488}"/>
              </a:ext>
            </a:extLst>
          </p:cNvPr>
          <p:cNvPicPr>
            <a:picLocks noGrp="1" noChangeAspect="1"/>
          </p:cNvPicPr>
          <p:nvPr>
            <p:ph idx="1"/>
          </p:nvPr>
        </p:nvPicPr>
        <p:blipFill>
          <a:blip r:embed="rId2"/>
          <a:srcRect l="15889" t="18042" r="16262" b="15972"/>
          <a:stretch/>
        </p:blipFill>
        <p:spPr>
          <a:xfrm>
            <a:off x="2871019" y="3822921"/>
            <a:ext cx="5761704" cy="2922008"/>
          </a:xfrm>
        </p:spPr>
      </p:pic>
      <p:graphicFrame>
        <p:nvGraphicFramePr>
          <p:cNvPr id="9" name="TextBox 6">
            <a:extLst>
              <a:ext uri="{FF2B5EF4-FFF2-40B4-BE49-F238E27FC236}">
                <a16:creationId xmlns:a16="http://schemas.microsoft.com/office/drawing/2014/main" id="{54849FC8-61CE-31A4-555D-C048EF5A071E}"/>
              </a:ext>
            </a:extLst>
          </p:cNvPr>
          <p:cNvGraphicFramePr/>
          <p:nvPr>
            <p:extLst>
              <p:ext uri="{D42A27DB-BD31-4B8C-83A1-F6EECF244321}">
                <p14:modId xmlns:p14="http://schemas.microsoft.com/office/powerpoint/2010/main" val="3091503070"/>
              </p:ext>
            </p:extLst>
          </p:nvPr>
        </p:nvGraphicFramePr>
        <p:xfrm>
          <a:off x="123991" y="1301515"/>
          <a:ext cx="11029616" cy="23698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50724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Rectangle 25">
            <a:extLst>
              <a:ext uri="{FF2B5EF4-FFF2-40B4-BE49-F238E27FC236}">
                <a16:creationId xmlns:a16="http://schemas.microsoft.com/office/drawing/2014/main" id="{7B89EEFD-93BC-4ACF-962C-E6279E72B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723899"/>
            <a:ext cx="3703320" cy="5666666"/>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26E86C30-6ED1-C6F9-1E43-E7ED07A5F18E}"/>
              </a:ext>
            </a:extLst>
          </p:cNvPr>
          <p:cNvSpPr>
            <a:spLocks noGrp="1"/>
          </p:cNvSpPr>
          <p:nvPr>
            <p:ph type="title"/>
          </p:nvPr>
        </p:nvSpPr>
        <p:spPr>
          <a:xfrm>
            <a:off x="803189" y="1209184"/>
            <a:ext cx="3089189" cy="4734416"/>
          </a:xfrm>
        </p:spPr>
        <p:txBody>
          <a:bodyPr anchor="ctr">
            <a:normAutofit/>
          </a:bodyPr>
          <a:lstStyle/>
          <a:p>
            <a:r>
              <a:rPr lang="en" dirty="0">
                <a:solidFill>
                  <a:srgbClr val="FFFFFF"/>
                </a:solidFill>
                <a:latin typeface="Times New Roman"/>
                <a:ea typeface="Times New Roman"/>
                <a:cs typeface="Times New Roman"/>
                <a:sym typeface="Times New Roman"/>
              </a:rPr>
              <a:t>Random Forest Classifier</a:t>
            </a:r>
            <a:endParaRPr lang="en-US" dirty="0">
              <a:solidFill>
                <a:srgbClr val="FFFFFF"/>
              </a:solidFill>
            </a:endParaRPr>
          </a:p>
        </p:txBody>
      </p:sp>
      <p:sp>
        <p:nvSpPr>
          <p:cNvPr id="3" name="Content Placeholder 2">
            <a:extLst>
              <a:ext uri="{FF2B5EF4-FFF2-40B4-BE49-F238E27FC236}">
                <a16:creationId xmlns:a16="http://schemas.microsoft.com/office/drawing/2014/main" id="{52EE9CCC-608F-F5B5-4340-A35D610CB17D}"/>
              </a:ext>
            </a:extLst>
          </p:cNvPr>
          <p:cNvSpPr>
            <a:spLocks noGrp="1"/>
          </p:cNvSpPr>
          <p:nvPr>
            <p:ph idx="1"/>
          </p:nvPr>
        </p:nvSpPr>
        <p:spPr>
          <a:xfrm>
            <a:off x="4561870" y="723900"/>
            <a:ext cx="7183597" cy="3152362"/>
          </a:xfrm>
        </p:spPr>
        <p:txBody>
          <a:bodyPr>
            <a:normAutofit/>
          </a:bodyPr>
          <a:lstStyle/>
          <a:p>
            <a:r>
              <a:rPr lang="en-US">
                <a:latin typeface="Times New Roman"/>
                <a:ea typeface="Times New Roman"/>
                <a:cs typeface="Times New Roman"/>
                <a:sym typeface="Times New Roman"/>
              </a:rPr>
              <a:t>It can handle complex, non-linear patterns</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Provides generalization performance and avoids over fitting</a:t>
            </a:r>
          </a:p>
          <a:p>
            <a:endParaRPr lang="en-US"/>
          </a:p>
        </p:txBody>
      </p:sp>
      <p:pic>
        <p:nvPicPr>
          <p:cNvPr id="4" name="Google Shape;89;p16" descr="A screen shot of a computer program&#10;&#10;Description automatically generated">
            <a:extLst>
              <a:ext uri="{FF2B5EF4-FFF2-40B4-BE49-F238E27FC236}">
                <a16:creationId xmlns:a16="http://schemas.microsoft.com/office/drawing/2014/main" id="{A9F8D4D2-93CA-541A-C127-C7E201BB16A4}"/>
              </a:ext>
            </a:extLst>
          </p:cNvPr>
          <p:cNvPicPr preferRelativeResize="0"/>
          <p:nvPr/>
        </p:nvPicPr>
        <p:blipFill>
          <a:blip r:embed="rId2"/>
          <a:stretch>
            <a:fillRect/>
          </a:stretch>
        </p:blipFill>
        <p:spPr>
          <a:xfrm>
            <a:off x="4470054" y="3062468"/>
            <a:ext cx="7144186" cy="2196838"/>
          </a:xfrm>
          <a:prstGeom prst="rect">
            <a:avLst/>
          </a:prstGeom>
          <a:noFill/>
        </p:spPr>
      </p:pic>
    </p:spTree>
    <p:extLst>
      <p:ext uri="{BB962C8B-B14F-4D97-AF65-F5344CB8AC3E}">
        <p14:creationId xmlns:p14="http://schemas.microsoft.com/office/powerpoint/2010/main" val="3612589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D2AF00E-D433-4047-863F-BCB69CEC3C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979CE34-5F77-476C-FD14-316F87EC5004}"/>
              </a:ext>
            </a:extLst>
          </p:cNvPr>
          <p:cNvSpPr>
            <a:spLocks noGrp="1"/>
          </p:cNvSpPr>
          <p:nvPr>
            <p:ph type="title"/>
          </p:nvPr>
        </p:nvSpPr>
        <p:spPr>
          <a:xfrm>
            <a:off x="4602822" y="938022"/>
            <a:ext cx="6658013" cy="1188720"/>
          </a:xfrm>
        </p:spPr>
        <p:txBody>
          <a:bodyPr vert="horz" lIns="91440" tIns="45720" rIns="91440" bIns="45720" rtlCol="0" anchor="b">
            <a:normAutofit/>
          </a:bodyPr>
          <a:lstStyle/>
          <a:p>
            <a:r>
              <a:rPr lang="en-US" sz="2800">
                <a:solidFill>
                  <a:srgbClr val="FFFFFF"/>
                </a:solidFill>
                <a:sym typeface="Times New Roman"/>
              </a:rPr>
              <a:t>Random Forest Classifier</a:t>
            </a:r>
            <a:endParaRPr lang="en-US" sz="2800">
              <a:solidFill>
                <a:srgbClr val="FFFFFF"/>
              </a:solidFill>
            </a:endParaRPr>
          </a:p>
        </p:txBody>
      </p:sp>
      <p:sp>
        <p:nvSpPr>
          <p:cNvPr id="15" name="Rectangle 14">
            <a:extLst>
              <a:ext uri="{FF2B5EF4-FFF2-40B4-BE49-F238E27FC236}">
                <a16:creationId xmlns:a16="http://schemas.microsoft.com/office/drawing/2014/main" id="{0997DBEA-6DFC-457A-9850-E53505354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79446CF5-953A-4916-BFF4-F5558E5C2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477B945C-B433-4DFF-9A67-A5C9257E47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Content Placeholder 4" descr="A screenshot of a computer&#10;&#10;Description automatically generated">
            <a:extLst>
              <a:ext uri="{FF2B5EF4-FFF2-40B4-BE49-F238E27FC236}">
                <a16:creationId xmlns:a16="http://schemas.microsoft.com/office/drawing/2014/main" id="{A7ECBD34-DDAC-CD46-EBC7-B15B4D229D78}"/>
              </a:ext>
            </a:extLst>
          </p:cNvPr>
          <p:cNvPicPr>
            <a:picLocks noGrp="1" noChangeAspect="1"/>
          </p:cNvPicPr>
          <p:nvPr>
            <p:ph idx="1"/>
          </p:nvPr>
        </p:nvPicPr>
        <p:blipFill>
          <a:blip r:embed="rId2"/>
          <a:srcRect l="14103" t="19169" r="26911" b="15891"/>
          <a:stretch/>
        </p:blipFill>
        <p:spPr>
          <a:xfrm>
            <a:off x="44195" y="1435510"/>
            <a:ext cx="4209739" cy="4277032"/>
          </a:xfrm>
          <a:prstGeom prst="rect">
            <a:avLst/>
          </a:prstGeom>
        </p:spPr>
      </p:pic>
      <p:sp>
        <p:nvSpPr>
          <p:cNvPr id="6" name="Rectangle 1">
            <a:extLst>
              <a:ext uri="{FF2B5EF4-FFF2-40B4-BE49-F238E27FC236}">
                <a16:creationId xmlns:a16="http://schemas.microsoft.com/office/drawing/2014/main" id="{EAF2D3B8-DA12-FBF1-A68C-CE13E3B641E6}"/>
              </a:ext>
            </a:extLst>
          </p:cNvPr>
          <p:cNvSpPr>
            <a:spLocks noChangeArrowheads="1"/>
          </p:cNvSpPr>
          <p:nvPr/>
        </p:nvSpPr>
        <p:spPr bwMode="auto">
          <a:xfrm>
            <a:off x="4602822" y="2340864"/>
            <a:ext cx="6658013" cy="379323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defTabSz="457200" fontAlgn="base">
              <a:spcBef>
                <a:spcPct val="20000"/>
              </a:spcBef>
              <a:spcAft>
                <a:spcPts val="600"/>
              </a:spcAft>
              <a:buClr>
                <a:schemeClr val="accent1"/>
              </a:buClr>
              <a:buSzPct val="92000"/>
              <a:tabLst/>
            </a:pPr>
            <a:r>
              <a:rPr kumimoji="0" lang="en-US" altLang="en-US" b="1" i="0" u="none" strike="noStrike" cap="none" normalizeH="0" baseline="0" dirty="0">
                <a:ln>
                  <a:noFill/>
                </a:ln>
                <a:solidFill>
                  <a:srgbClr val="FFFFFF"/>
                </a:solidFill>
                <a:effectLst/>
              </a:rPr>
              <a:t>ROC-AUC Curves</a:t>
            </a:r>
            <a:r>
              <a:rPr kumimoji="0" lang="en-US" altLang="en-US" b="0" i="0" u="none" strike="noStrike" cap="none" normalizeH="0" baseline="0" dirty="0">
                <a:ln>
                  <a:noFill/>
                </a:ln>
                <a:solidFill>
                  <a:srgbClr val="FFFFFF"/>
                </a:solidFill>
                <a:effectLst/>
              </a:rPr>
              <a:t>:</a:t>
            </a:r>
          </a:p>
          <a:p>
            <a:pPr marL="0" marR="0" lvl="0" indent="0" defTabSz="457200" fontAlgn="base">
              <a:spcBef>
                <a:spcPct val="20000"/>
              </a:spcBef>
              <a:spcAft>
                <a:spcPts val="600"/>
              </a:spcAft>
              <a:buClr>
                <a:schemeClr val="accent1"/>
              </a:buClr>
              <a:buSzPct val="92000"/>
              <a:tabLst/>
            </a:pPr>
            <a:endParaRPr kumimoji="0" lang="en-US" altLang="en-US" b="0" i="0" u="none" strike="noStrike" cap="none" normalizeH="0" baseline="0" dirty="0">
              <a:ln>
                <a:noFill/>
              </a:ln>
              <a:solidFill>
                <a:srgbClr val="FFFFFF"/>
              </a:solidFill>
              <a:effectLst/>
            </a:endParaRPr>
          </a:p>
          <a:p>
            <a:pPr marL="0" marR="0" lvl="0" indent="0" defTabSz="457200" fontAlgn="base">
              <a:spcBef>
                <a:spcPct val="20000"/>
              </a:spcBef>
              <a:spcAft>
                <a:spcPts val="600"/>
              </a:spcAft>
              <a:buClr>
                <a:schemeClr val="accent1"/>
              </a:buClr>
              <a:buSzPct val="92000"/>
              <a:buFont typeface="Wingdings 2" panose="05020102010507070707" pitchFamily="18" charset="2"/>
              <a:buChar char=""/>
              <a:tabLst/>
            </a:pPr>
            <a:r>
              <a:rPr kumimoji="0" lang="en-US" altLang="en-US" b="0" i="0" u="none" strike="noStrike" cap="none" normalizeH="0" baseline="0" dirty="0">
                <a:ln>
                  <a:noFill/>
                </a:ln>
                <a:solidFill>
                  <a:srgbClr val="FFFFFF"/>
                </a:solidFill>
                <a:effectLst/>
              </a:rPr>
              <a:t>The ROC-AUC curve shown in the image measures how well the classifier distinguishes between classes. An AUC of </a:t>
            </a:r>
            <a:r>
              <a:rPr kumimoji="0" lang="en-US" altLang="en-US" b="1" i="0" u="none" strike="noStrike" cap="none" normalizeH="0" baseline="0" dirty="0">
                <a:ln>
                  <a:noFill/>
                </a:ln>
                <a:solidFill>
                  <a:srgbClr val="FFFFFF"/>
                </a:solidFill>
                <a:effectLst/>
              </a:rPr>
              <a:t>1.0</a:t>
            </a:r>
            <a:r>
              <a:rPr kumimoji="0" lang="en-US" altLang="en-US" b="0" i="0" u="none" strike="noStrike" cap="none" normalizeH="0" baseline="0" dirty="0">
                <a:ln>
                  <a:noFill/>
                </a:ln>
                <a:solidFill>
                  <a:srgbClr val="FFFFFF"/>
                </a:solidFill>
                <a:effectLst/>
              </a:rPr>
              <a:t> for all classes (High, Medium, Low) indicates </a:t>
            </a:r>
            <a:r>
              <a:rPr kumimoji="0" lang="en-US" altLang="en-US" b="1" i="0" u="none" strike="noStrike" cap="none" normalizeH="0" baseline="0" dirty="0">
                <a:ln>
                  <a:noFill/>
                </a:ln>
                <a:solidFill>
                  <a:srgbClr val="FFFFFF"/>
                </a:solidFill>
                <a:effectLst/>
              </a:rPr>
              <a:t>perfect classification</a:t>
            </a:r>
            <a:r>
              <a:rPr kumimoji="0" lang="en-US" altLang="en-US" b="0" i="0" u="none" strike="noStrike" cap="none" normalizeH="0" baseline="0" dirty="0">
                <a:ln>
                  <a:noFill/>
                </a:ln>
                <a:solidFill>
                  <a:srgbClr val="FFFFFF"/>
                </a:solidFill>
                <a:effectLst/>
              </a:rPr>
              <a:t> without errors. This suggests your model has achieved exceptional performance.</a:t>
            </a:r>
          </a:p>
          <a:p>
            <a:pPr marL="0" marR="0" lvl="0" indent="0" defTabSz="457200" fontAlgn="base">
              <a:spcBef>
                <a:spcPct val="20000"/>
              </a:spcBef>
              <a:spcAft>
                <a:spcPts val="600"/>
              </a:spcAft>
              <a:buClr>
                <a:schemeClr val="accent1"/>
              </a:buClr>
              <a:buSzPct val="92000"/>
              <a:buFont typeface="Wingdings 2" panose="05020102010507070707" pitchFamily="18" charset="2"/>
              <a:buChar char=""/>
              <a:tabLst/>
            </a:pPr>
            <a:r>
              <a:rPr kumimoji="0" lang="en-US" altLang="en-US" b="0" i="0" u="none" strike="noStrike" cap="none" normalizeH="0" baseline="0" dirty="0">
                <a:ln>
                  <a:noFill/>
                </a:ln>
                <a:solidFill>
                  <a:srgbClr val="FFFFFF"/>
                </a:solidFill>
                <a:effectLst/>
              </a:rPr>
              <a:t>The straight diagonal (dotted) line represents random guessing. The fact that your curves hug the top-left corner shows that the Random Forest Classifier has a much higher predictive power.</a:t>
            </a:r>
          </a:p>
          <a:p>
            <a:pPr marL="0" marR="0" lvl="0" indent="0" defTabSz="457200" fontAlgn="base">
              <a:spcBef>
                <a:spcPct val="20000"/>
              </a:spcBef>
              <a:spcAft>
                <a:spcPts val="600"/>
              </a:spcAft>
              <a:buClr>
                <a:schemeClr val="accent1"/>
              </a:buClr>
              <a:buSzPct val="92000"/>
              <a:buFont typeface="Wingdings 2" panose="05020102010507070707" pitchFamily="18" charset="2"/>
              <a:buChar char=""/>
              <a:tabLst/>
            </a:pPr>
            <a:endParaRPr kumimoji="0" lang="en-US" altLang="en-US" b="0" i="0" u="none" strike="noStrike" cap="none" normalizeH="0" baseline="0" dirty="0">
              <a:ln>
                <a:noFill/>
              </a:ln>
              <a:solidFill>
                <a:srgbClr val="FFFFFF"/>
              </a:solidFill>
              <a:effectLst/>
            </a:endParaRPr>
          </a:p>
        </p:txBody>
      </p:sp>
    </p:spTree>
    <p:extLst>
      <p:ext uri="{BB962C8B-B14F-4D97-AF65-F5344CB8AC3E}">
        <p14:creationId xmlns:p14="http://schemas.microsoft.com/office/powerpoint/2010/main" val="3379500280"/>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7B89EEFD-93BC-4ACF-962C-E6279E72B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723899"/>
            <a:ext cx="3703320" cy="5666666"/>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80111BF-5F4F-7AA1-53B9-706AAA478525}"/>
              </a:ext>
            </a:extLst>
          </p:cNvPr>
          <p:cNvSpPr>
            <a:spLocks noGrp="1"/>
          </p:cNvSpPr>
          <p:nvPr>
            <p:ph type="title"/>
          </p:nvPr>
        </p:nvSpPr>
        <p:spPr>
          <a:xfrm>
            <a:off x="803189" y="1209184"/>
            <a:ext cx="3089189" cy="4734416"/>
          </a:xfrm>
        </p:spPr>
        <p:txBody>
          <a:bodyPr anchor="ctr">
            <a:normAutofit/>
          </a:bodyPr>
          <a:lstStyle/>
          <a:p>
            <a:r>
              <a:rPr lang="en">
                <a:solidFill>
                  <a:srgbClr val="FFFFFF"/>
                </a:solidFill>
                <a:latin typeface="Times New Roman"/>
                <a:ea typeface="Times New Roman"/>
                <a:cs typeface="Times New Roman"/>
                <a:sym typeface="Times New Roman"/>
              </a:rPr>
              <a:t>Support Vector Machine</a:t>
            </a:r>
            <a:endParaRPr lang="en-US">
              <a:solidFill>
                <a:srgbClr val="FFFFFF"/>
              </a:solidFill>
            </a:endParaRPr>
          </a:p>
        </p:txBody>
      </p:sp>
      <p:sp>
        <p:nvSpPr>
          <p:cNvPr id="3" name="Content Placeholder 2">
            <a:extLst>
              <a:ext uri="{FF2B5EF4-FFF2-40B4-BE49-F238E27FC236}">
                <a16:creationId xmlns:a16="http://schemas.microsoft.com/office/drawing/2014/main" id="{D1A66382-7FB3-F20E-3E51-B568FA4DD2FE}"/>
              </a:ext>
            </a:extLst>
          </p:cNvPr>
          <p:cNvSpPr>
            <a:spLocks noGrp="1"/>
          </p:cNvSpPr>
          <p:nvPr>
            <p:ph idx="1"/>
          </p:nvPr>
        </p:nvSpPr>
        <p:spPr>
          <a:xfrm>
            <a:off x="4561870" y="723900"/>
            <a:ext cx="7183597" cy="3152362"/>
          </a:xfrm>
        </p:spPr>
        <p:txBody>
          <a:bodyPr>
            <a:normAutofit/>
          </a:bodyPr>
          <a:lstStyle/>
          <a:p>
            <a:r>
              <a:rPr lang="en-US">
                <a:latin typeface="Times New Roman"/>
                <a:ea typeface="Times New Roman"/>
                <a:cs typeface="Times New Roman"/>
                <a:sym typeface="Times New Roman"/>
              </a:rPr>
              <a:t>If there are any non-linear boundaries in our target variable, this will capture</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Goes well with the class balanced data(SMOTE)</a:t>
            </a:r>
            <a:br>
              <a:rPr lang="en-US">
                <a:latin typeface="Times New Roman"/>
                <a:ea typeface="Times New Roman"/>
                <a:cs typeface="Times New Roman"/>
                <a:sym typeface="Times New Roman"/>
              </a:rPr>
            </a:br>
            <a:endParaRPr lang="en-US">
              <a:latin typeface="Times New Roman"/>
              <a:ea typeface="Times New Roman"/>
              <a:cs typeface="Times New Roman"/>
              <a:sym typeface="Times New Roman"/>
            </a:endParaRPr>
          </a:p>
          <a:p>
            <a:endParaRPr lang="en-US" dirty="0"/>
          </a:p>
        </p:txBody>
      </p:sp>
      <p:pic>
        <p:nvPicPr>
          <p:cNvPr id="4" name="Google Shape;96;p17" descr="A screen shot of a computer&#10;&#10;Description automatically generated">
            <a:extLst>
              <a:ext uri="{FF2B5EF4-FFF2-40B4-BE49-F238E27FC236}">
                <a16:creationId xmlns:a16="http://schemas.microsoft.com/office/drawing/2014/main" id="{A228612A-DE0D-18DC-BDD4-00C6704C4EFB}"/>
              </a:ext>
            </a:extLst>
          </p:cNvPr>
          <p:cNvPicPr preferRelativeResize="0"/>
          <p:nvPr/>
        </p:nvPicPr>
        <p:blipFill>
          <a:blip r:embed="rId2"/>
          <a:stretch>
            <a:fillRect/>
          </a:stretch>
        </p:blipFill>
        <p:spPr>
          <a:xfrm>
            <a:off x="4483959" y="3072628"/>
            <a:ext cx="7086573" cy="2196838"/>
          </a:xfrm>
          <a:prstGeom prst="rect">
            <a:avLst/>
          </a:prstGeom>
          <a:noFill/>
        </p:spPr>
      </p:pic>
    </p:spTree>
    <p:extLst>
      <p:ext uri="{BB962C8B-B14F-4D97-AF65-F5344CB8AC3E}">
        <p14:creationId xmlns:p14="http://schemas.microsoft.com/office/powerpoint/2010/main" val="3797421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7B89EEFD-93BC-4ACF-962C-E6279E72B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723899"/>
            <a:ext cx="3703320" cy="5666666"/>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F337AA7F-D458-AC17-9318-A13B6537F549}"/>
              </a:ext>
            </a:extLst>
          </p:cNvPr>
          <p:cNvSpPr>
            <a:spLocks noGrp="1"/>
          </p:cNvSpPr>
          <p:nvPr>
            <p:ph type="title"/>
          </p:nvPr>
        </p:nvSpPr>
        <p:spPr>
          <a:xfrm>
            <a:off x="803189" y="1209184"/>
            <a:ext cx="3089189" cy="4734416"/>
          </a:xfrm>
        </p:spPr>
        <p:txBody>
          <a:bodyPr anchor="ctr">
            <a:normAutofit/>
          </a:bodyPr>
          <a:lstStyle/>
          <a:p>
            <a:r>
              <a:rPr lang="en" dirty="0">
                <a:solidFill>
                  <a:srgbClr val="FFFFFF"/>
                </a:solidFill>
                <a:latin typeface="Times New Roman"/>
                <a:ea typeface="Times New Roman"/>
                <a:cs typeface="Times New Roman"/>
                <a:sym typeface="Times New Roman"/>
              </a:rPr>
              <a:t>K-Nearest Neighbor</a:t>
            </a:r>
            <a:endParaRPr lang="en-US" dirty="0">
              <a:solidFill>
                <a:srgbClr val="FFFFFF"/>
              </a:solidFill>
            </a:endParaRPr>
          </a:p>
        </p:txBody>
      </p:sp>
      <p:sp>
        <p:nvSpPr>
          <p:cNvPr id="3" name="Content Placeholder 2">
            <a:extLst>
              <a:ext uri="{FF2B5EF4-FFF2-40B4-BE49-F238E27FC236}">
                <a16:creationId xmlns:a16="http://schemas.microsoft.com/office/drawing/2014/main" id="{CA9E49E2-2CC2-6356-8687-17856828548D}"/>
              </a:ext>
            </a:extLst>
          </p:cNvPr>
          <p:cNvSpPr>
            <a:spLocks noGrp="1"/>
          </p:cNvSpPr>
          <p:nvPr>
            <p:ph idx="1"/>
          </p:nvPr>
        </p:nvSpPr>
        <p:spPr>
          <a:xfrm>
            <a:off x="4561870" y="723900"/>
            <a:ext cx="7183597" cy="3152362"/>
          </a:xfrm>
        </p:spPr>
        <p:txBody>
          <a:bodyPr>
            <a:normAutofit/>
          </a:bodyPr>
          <a:lstStyle/>
          <a:p>
            <a:r>
              <a:rPr lang="en-US" dirty="0">
                <a:latin typeface="Times New Roman"/>
                <a:ea typeface="Times New Roman"/>
                <a:cs typeface="Times New Roman"/>
                <a:sym typeface="Times New Roman"/>
              </a:rPr>
              <a:t>Captures complex, non-linear relationships which logistic regression misses</a:t>
            </a:r>
            <a:br>
              <a:rPr lang="en-US" dirty="0">
                <a:latin typeface="Times New Roman"/>
                <a:ea typeface="Times New Roman"/>
                <a:cs typeface="Times New Roman"/>
                <a:sym typeface="Times New Roman"/>
              </a:rPr>
            </a:br>
            <a:r>
              <a:rPr lang="en-US" dirty="0">
                <a:latin typeface="Times New Roman"/>
                <a:ea typeface="Times New Roman"/>
                <a:cs typeface="Times New Roman"/>
                <a:sym typeface="Times New Roman"/>
              </a:rPr>
              <a:t>Since scaling is performed, KNN is more suited</a:t>
            </a:r>
          </a:p>
          <a:p>
            <a:endParaRPr lang="en-US" dirty="0"/>
          </a:p>
        </p:txBody>
      </p:sp>
      <p:pic>
        <p:nvPicPr>
          <p:cNvPr id="4" name="Google Shape;103;p18" descr="A screen shot of a computer code&#10;&#10;Description automatically generated">
            <a:extLst>
              <a:ext uri="{FF2B5EF4-FFF2-40B4-BE49-F238E27FC236}">
                <a16:creationId xmlns:a16="http://schemas.microsoft.com/office/drawing/2014/main" id="{9C337939-6318-3F8D-A859-00A16A95EBB6}"/>
              </a:ext>
            </a:extLst>
          </p:cNvPr>
          <p:cNvPicPr preferRelativeResize="0"/>
          <p:nvPr/>
        </p:nvPicPr>
        <p:blipFill>
          <a:blip r:embed="rId2"/>
          <a:stretch>
            <a:fillRect/>
          </a:stretch>
        </p:blipFill>
        <p:spPr>
          <a:xfrm>
            <a:off x="4694081" y="3316468"/>
            <a:ext cx="6919174" cy="2196838"/>
          </a:xfrm>
          <a:prstGeom prst="rect">
            <a:avLst/>
          </a:prstGeom>
          <a:noFill/>
        </p:spPr>
      </p:pic>
    </p:spTree>
    <p:extLst>
      <p:ext uri="{BB962C8B-B14F-4D97-AF65-F5344CB8AC3E}">
        <p14:creationId xmlns:p14="http://schemas.microsoft.com/office/powerpoint/2010/main" val="3177830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D2AF00E-D433-4047-863F-BCB69CEC3C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A8D3105-E676-3323-FFD5-F8759F300AB9}"/>
              </a:ext>
            </a:extLst>
          </p:cNvPr>
          <p:cNvSpPr>
            <a:spLocks noGrp="1"/>
          </p:cNvSpPr>
          <p:nvPr>
            <p:ph type="title"/>
          </p:nvPr>
        </p:nvSpPr>
        <p:spPr>
          <a:xfrm>
            <a:off x="4602822" y="938022"/>
            <a:ext cx="6658013" cy="1188720"/>
          </a:xfrm>
        </p:spPr>
        <p:txBody>
          <a:bodyPr vert="horz" lIns="91440" tIns="45720" rIns="91440" bIns="45720" rtlCol="0" anchor="b">
            <a:normAutofit/>
          </a:bodyPr>
          <a:lstStyle/>
          <a:p>
            <a:r>
              <a:rPr lang="en-US" sz="2800">
                <a:solidFill>
                  <a:srgbClr val="FFFFFF"/>
                </a:solidFill>
                <a:sym typeface="Times New Roman"/>
              </a:rPr>
              <a:t>K-Nearest Neighbor</a:t>
            </a:r>
            <a:endParaRPr lang="en-US" sz="2800">
              <a:solidFill>
                <a:srgbClr val="FFFFFF"/>
              </a:solidFill>
            </a:endParaRPr>
          </a:p>
        </p:txBody>
      </p:sp>
      <p:sp>
        <p:nvSpPr>
          <p:cNvPr id="16" name="Rectangle 15">
            <a:extLst>
              <a:ext uri="{FF2B5EF4-FFF2-40B4-BE49-F238E27FC236}">
                <a16:creationId xmlns:a16="http://schemas.microsoft.com/office/drawing/2014/main" id="{0997DBEA-6DFC-457A-9850-E53505354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79446CF5-953A-4916-BFF4-F5558E5C2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477B945C-B433-4DFF-9A67-A5C9257E47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Content Placeholder 4" descr="A screenshot of a computer&#10;&#10;Description automatically generated">
            <a:extLst>
              <a:ext uri="{FF2B5EF4-FFF2-40B4-BE49-F238E27FC236}">
                <a16:creationId xmlns:a16="http://schemas.microsoft.com/office/drawing/2014/main" id="{2A690941-ABC4-C4AF-DC41-AF8E264B4C3D}"/>
              </a:ext>
            </a:extLst>
          </p:cNvPr>
          <p:cNvPicPr>
            <a:picLocks noGrp="1" noChangeAspect="1"/>
          </p:cNvPicPr>
          <p:nvPr>
            <p:ph idx="1"/>
          </p:nvPr>
        </p:nvPicPr>
        <p:blipFill>
          <a:blip r:embed="rId2"/>
          <a:srcRect l="14464" t="20253" r="20777" b="12374"/>
          <a:stretch/>
        </p:blipFill>
        <p:spPr>
          <a:xfrm>
            <a:off x="54356" y="2015613"/>
            <a:ext cx="4187474" cy="3460955"/>
          </a:xfrm>
          <a:prstGeom prst="rect">
            <a:avLst/>
          </a:prstGeom>
        </p:spPr>
      </p:pic>
      <p:sp>
        <p:nvSpPr>
          <p:cNvPr id="7" name="TextBox 6">
            <a:extLst>
              <a:ext uri="{FF2B5EF4-FFF2-40B4-BE49-F238E27FC236}">
                <a16:creationId xmlns:a16="http://schemas.microsoft.com/office/drawing/2014/main" id="{EC4C7472-C3FE-2DCE-EF62-ACC31DEECAFD}"/>
              </a:ext>
            </a:extLst>
          </p:cNvPr>
          <p:cNvSpPr txBox="1"/>
          <p:nvPr/>
        </p:nvSpPr>
        <p:spPr>
          <a:xfrm>
            <a:off x="4602822" y="2340864"/>
            <a:ext cx="6658013" cy="3793237"/>
          </a:xfrm>
          <a:prstGeom prst="rect">
            <a:avLst/>
          </a:prstGeom>
        </p:spPr>
        <p:txBody>
          <a:bodyPr vert="horz" lIns="91440" tIns="45720" rIns="91440" bIns="45720" rtlCol="0" anchor="ctr">
            <a:normAutofit/>
          </a:bodyPr>
          <a:lstStyle/>
          <a:p>
            <a:pPr defTabSz="457200">
              <a:spcBef>
                <a:spcPct val="20000"/>
              </a:spcBef>
              <a:spcAft>
                <a:spcPts val="600"/>
              </a:spcAft>
              <a:buClr>
                <a:schemeClr val="accent1"/>
              </a:buClr>
              <a:buSzPct val="92000"/>
            </a:pPr>
            <a:r>
              <a:rPr lang="en-US" dirty="0">
                <a:solidFill>
                  <a:srgbClr val="FFFFFF"/>
                </a:solidFill>
                <a:sym typeface="Times New Roman"/>
              </a:rPr>
              <a:t>ROC-AUC Curves: </a:t>
            </a:r>
          </a:p>
          <a:p>
            <a:pPr defTabSz="457200">
              <a:spcBef>
                <a:spcPct val="20000"/>
              </a:spcBef>
              <a:spcAft>
                <a:spcPts val="600"/>
              </a:spcAft>
              <a:buClr>
                <a:schemeClr val="accent1"/>
              </a:buClr>
              <a:buSzPct val="92000"/>
              <a:buFont typeface="Wingdings 2" panose="05020102010507070707" pitchFamily="18" charset="2"/>
              <a:buChar char=""/>
            </a:pPr>
            <a:r>
              <a:rPr lang="en-US" dirty="0">
                <a:solidFill>
                  <a:srgbClr val="FFFFFF"/>
                </a:solidFill>
                <a:sym typeface="Times New Roman"/>
              </a:rPr>
              <a:t>It </a:t>
            </a:r>
            <a:r>
              <a:rPr lang="en-US" dirty="0">
                <a:solidFill>
                  <a:srgbClr val="FFFFFF"/>
                </a:solidFill>
              </a:rPr>
              <a:t>measures how well the </a:t>
            </a:r>
            <a:r>
              <a:rPr lang="en-US" b="1" dirty="0">
                <a:solidFill>
                  <a:srgbClr val="FFFFFF"/>
                </a:solidFill>
              </a:rPr>
              <a:t>K-Nearest Neighbors (KNN)</a:t>
            </a:r>
            <a:r>
              <a:rPr lang="en-US" dirty="0">
                <a:solidFill>
                  <a:srgbClr val="FFFFFF"/>
                </a:solidFill>
              </a:rPr>
              <a:t> classifier distinguishes between classes. An AUC of </a:t>
            </a:r>
            <a:r>
              <a:rPr lang="en-US" b="1" dirty="0">
                <a:solidFill>
                  <a:srgbClr val="FFFFFF"/>
                </a:solidFill>
              </a:rPr>
              <a:t>1.00</a:t>
            </a:r>
            <a:r>
              <a:rPr lang="en-US" dirty="0">
                <a:solidFill>
                  <a:srgbClr val="FFFFFF"/>
                </a:solidFill>
              </a:rPr>
              <a:t> for all classes (High, Medium, Low) indicates </a:t>
            </a:r>
            <a:r>
              <a:rPr lang="en-US" b="1" dirty="0">
                <a:solidFill>
                  <a:srgbClr val="FFFFFF"/>
                </a:solidFill>
              </a:rPr>
              <a:t>perfect classification</a:t>
            </a:r>
            <a:r>
              <a:rPr lang="en-US" dirty="0">
                <a:solidFill>
                  <a:srgbClr val="FFFFFF"/>
                </a:solidFill>
              </a:rPr>
              <a:t> without errors. This suggests your model has achieved exceptional performance.</a:t>
            </a:r>
          </a:p>
          <a:p>
            <a:pPr defTabSz="457200">
              <a:spcBef>
                <a:spcPct val="20000"/>
              </a:spcBef>
              <a:spcAft>
                <a:spcPts val="600"/>
              </a:spcAft>
              <a:buClr>
                <a:schemeClr val="accent1"/>
              </a:buClr>
              <a:buSzPct val="92000"/>
              <a:buFont typeface="Wingdings 2" panose="05020102010507070707" pitchFamily="18" charset="2"/>
              <a:buChar char=""/>
            </a:pPr>
            <a:r>
              <a:rPr lang="en-US" dirty="0">
                <a:solidFill>
                  <a:srgbClr val="FFFFFF"/>
                </a:solidFill>
              </a:rPr>
              <a:t>The straight diagonal (dotted) line represents </a:t>
            </a:r>
            <a:r>
              <a:rPr lang="en-US" b="1" dirty="0">
                <a:solidFill>
                  <a:srgbClr val="FFFFFF"/>
                </a:solidFill>
              </a:rPr>
              <a:t>random guessing</a:t>
            </a:r>
            <a:r>
              <a:rPr lang="en-US" dirty="0">
                <a:solidFill>
                  <a:srgbClr val="FFFFFF"/>
                </a:solidFill>
              </a:rPr>
              <a:t>. The fact that your curves hug the </a:t>
            </a:r>
            <a:r>
              <a:rPr lang="en-US" b="1" dirty="0">
                <a:solidFill>
                  <a:srgbClr val="FFFFFF"/>
                </a:solidFill>
              </a:rPr>
              <a:t>top-left corner</a:t>
            </a:r>
            <a:r>
              <a:rPr lang="en-US" dirty="0">
                <a:solidFill>
                  <a:srgbClr val="FFFFFF"/>
                </a:solidFill>
              </a:rPr>
              <a:t> demonstrates that the KNN classifier has achieved significantly higher predictive power compared to random guessing.</a:t>
            </a:r>
          </a:p>
          <a:p>
            <a:pPr defTabSz="457200">
              <a:spcBef>
                <a:spcPct val="20000"/>
              </a:spcBef>
              <a:spcAft>
                <a:spcPts val="600"/>
              </a:spcAft>
              <a:buClr>
                <a:schemeClr val="accent1"/>
              </a:buClr>
              <a:buSzPct val="92000"/>
              <a:buFont typeface="Wingdings 2" panose="05020102010507070707" pitchFamily="18" charset="2"/>
              <a:buChar char=""/>
            </a:pPr>
            <a:endParaRPr lang="en-US" dirty="0">
              <a:solidFill>
                <a:srgbClr val="FFFFFF"/>
              </a:solidFill>
              <a:sym typeface="Times New Roman"/>
            </a:endParaRPr>
          </a:p>
          <a:p>
            <a:pPr defTabSz="457200">
              <a:spcBef>
                <a:spcPct val="20000"/>
              </a:spcBef>
              <a:spcAft>
                <a:spcPts val="600"/>
              </a:spcAft>
              <a:buClr>
                <a:schemeClr val="accent1"/>
              </a:buClr>
              <a:buSzPct val="92000"/>
              <a:buFont typeface="Wingdings 2" panose="05020102010507070707" pitchFamily="18" charset="2"/>
              <a:buChar char=""/>
            </a:pPr>
            <a:endParaRPr lang="en-US" dirty="0">
              <a:solidFill>
                <a:srgbClr val="FFFFFF"/>
              </a:solidFill>
              <a:sym typeface="Times New Roman"/>
            </a:endParaRPr>
          </a:p>
        </p:txBody>
      </p:sp>
    </p:spTree>
    <p:extLst>
      <p:ext uri="{BB962C8B-B14F-4D97-AF65-F5344CB8AC3E}">
        <p14:creationId xmlns:p14="http://schemas.microsoft.com/office/powerpoint/2010/main" val="924472593"/>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7B89EEFD-93BC-4ACF-962C-E6279E72B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723899"/>
            <a:ext cx="3703320" cy="5666666"/>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2080B4C-16FC-F4A8-A9D9-86C4B78F8364}"/>
              </a:ext>
            </a:extLst>
          </p:cNvPr>
          <p:cNvSpPr>
            <a:spLocks noGrp="1"/>
          </p:cNvSpPr>
          <p:nvPr>
            <p:ph type="title"/>
          </p:nvPr>
        </p:nvSpPr>
        <p:spPr>
          <a:xfrm>
            <a:off x="803189" y="1209184"/>
            <a:ext cx="3089189" cy="4734416"/>
          </a:xfrm>
        </p:spPr>
        <p:txBody>
          <a:bodyPr anchor="ctr">
            <a:normAutofit/>
          </a:bodyPr>
          <a:lstStyle/>
          <a:p>
            <a:r>
              <a:rPr lang="en">
                <a:solidFill>
                  <a:srgbClr val="FFFFFF"/>
                </a:solidFill>
                <a:latin typeface="Times New Roman"/>
                <a:ea typeface="Times New Roman"/>
                <a:cs typeface="Times New Roman"/>
                <a:sym typeface="Times New Roman"/>
              </a:rPr>
              <a:t>Comparison of the models</a:t>
            </a:r>
            <a:endParaRPr lang="en-US">
              <a:solidFill>
                <a:srgbClr val="FFFFFF"/>
              </a:solidFill>
            </a:endParaRPr>
          </a:p>
        </p:txBody>
      </p:sp>
      <p:sp>
        <p:nvSpPr>
          <p:cNvPr id="3" name="Content Placeholder 2">
            <a:extLst>
              <a:ext uri="{FF2B5EF4-FFF2-40B4-BE49-F238E27FC236}">
                <a16:creationId xmlns:a16="http://schemas.microsoft.com/office/drawing/2014/main" id="{2C00E85A-AE64-4D6E-35BD-82B405677816}"/>
              </a:ext>
            </a:extLst>
          </p:cNvPr>
          <p:cNvSpPr>
            <a:spLocks noGrp="1"/>
          </p:cNvSpPr>
          <p:nvPr>
            <p:ph idx="1"/>
          </p:nvPr>
        </p:nvSpPr>
        <p:spPr>
          <a:xfrm>
            <a:off x="4561870" y="723900"/>
            <a:ext cx="7183597" cy="3152362"/>
          </a:xfrm>
        </p:spPr>
        <p:txBody>
          <a:bodyPr>
            <a:normAutofit/>
          </a:bodyPr>
          <a:lstStyle/>
          <a:p>
            <a:r>
              <a:rPr lang="en-US">
                <a:latin typeface="Times New Roman"/>
                <a:ea typeface="Times New Roman"/>
                <a:cs typeface="Times New Roman"/>
                <a:sym typeface="Times New Roman"/>
              </a:rPr>
              <a:t>Random Forest Classifier has the best accuracy and precision</a:t>
            </a:r>
          </a:p>
          <a:p>
            <a:endParaRPr lang="en-US" dirty="0"/>
          </a:p>
        </p:txBody>
      </p:sp>
      <p:pic>
        <p:nvPicPr>
          <p:cNvPr id="4" name="Google Shape;110;p19" descr="A table with numbers and text&#10;&#10;Description automatically generated">
            <a:extLst>
              <a:ext uri="{FF2B5EF4-FFF2-40B4-BE49-F238E27FC236}">
                <a16:creationId xmlns:a16="http://schemas.microsoft.com/office/drawing/2014/main" id="{FC72E8D4-C54C-C233-C542-965DEFA3B03D}"/>
              </a:ext>
            </a:extLst>
          </p:cNvPr>
          <p:cNvPicPr preferRelativeResize="0"/>
          <p:nvPr/>
        </p:nvPicPr>
        <p:blipFill>
          <a:blip r:embed="rId2"/>
          <a:stretch>
            <a:fillRect/>
          </a:stretch>
        </p:blipFill>
        <p:spPr>
          <a:xfrm>
            <a:off x="4450348" y="3697401"/>
            <a:ext cx="7183597" cy="1394331"/>
          </a:xfrm>
          <a:prstGeom prst="rect">
            <a:avLst/>
          </a:prstGeom>
          <a:noFill/>
        </p:spPr>
      </p:pic>
    </p:spTree>
    <p:extLst>
      <p:ext uri="{BB962C8B-B14F-4D97-AF65-F5344CB8AC3E}">
        <p14:creationId xmlns:p14="http://schemas.microsoft.com/office/powerpoint/2010/main" val="2561974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05050-2ECD-9BBA-E202-5D680EE52BDD}"/>
              </a:ext>
            </a:extLst>
          </p:cNvPr>
          <p:cNvSpPr>
            <a:spLocks noGrp="1"/>
          </p:cNvSpPr>
          <p:nvPr>
            <p:ph type="title"/>
          </p:nvPr>
        </p:nvSpPr>
        <p:spPr/>
        <p:txBody>
          <a:bodyPr/>
          <a:lstStyle/>
          <a:p>
            <a:r>
              <a:rPr lang="en-US" dirty="0"/>
              <a:t>SMART HOSPITALS FINDER PERSONALIZED HEALTH CARE RECOMMENDATIONS</a:t>
            </a:r>
          </a:p>
        </p:txBody>
      </p:sp>
      <p:sp>
        <p:nvSpPr>
          <p:cNvPr id="3" name="Content Placeholder 2">
            <a:extLst>
              <a:ext uri="{FF2B5EF4-FFF2-40B4-BE49-F238E27FC236}">
                <a16:creationId xmlns:a16="http://schemas.microsoft.com/office/drawing/2014/main" id="{BA49FCDC-9764-5AB7-33F2-E9A2A4EB6906}"/>
              </a:ext>
            </a:extLst>
          </p:cNvPr>
          <p:cNvSpPr>
            <a:spLocks noGrp="1"/>
          </p:cNvSpPr>
          <p:nvPr>
            <p:ph idx="1"/>
          </p:nvPr>
        </p:nvSpPr>
        <p:spPr>
          <a:xfrm>
            <a:off x="581192" y="2062480"/>
            <a:ext cx="11029615" cy="3912870"/>
          </a:xfrm>
        </p:spPr>
        <p:txBody>
          <a:bodyPr>
            <a:normAutofit/>
          </a:bodyPr>
          <a:lstStyle/>
          <a:p>
            <a:pPr>
              <a:lnSpc>
                <a:spcPct val="100000"/>
              </a:lnSpc>
              <a:buFont typeface="Arial" panose="020B0604020202020204" pitchFamily="34" charset="0"/>
              <a:buChar char="•"/>
            </a:pPr>
            <a:r>
              <a:rPr lang="en-US" sz="1800" b="0" i="0" dirty="0">
                <a:solidFill>
                  <a:schemeClr val="tx2"/>
                </a:solidFill>
                <a:effectLst/>
                <a:latin typeface="Times New Roman" panose="02020603050405020304" pitchFamily="18" charset="0"/>
                <a:cs typeface="Times New Roman" panose="02020603050405020304" pitchFamily="18" charset="0"/>
              </a:rPr>
              <a:t>Patients struggle to find the best hospitals for specific medical conditions. Existing hospital search platforms lack personalization and real-time data. Timely healthcare decisions can significantly improve patient outcomes.</a:t>
            </a:r>
          </a:p>
          <a:p>
            <a:pPr>
              <a:lnSpc>
                <a:spcPct val="100000"/>
              </a:lnSpc>
              <a:buFont typeface="Arial" panose="020B0604020202020204" pitchFamily="34" charset="0"/>
              <a:buChar char="•"/>
            </a:pPr>
            <a:r>
              <a:rPr lang="en-US" sz="1800" b="0" i="0" dirty="0">
                <a:solidFill>
                  <a:schemeClr val="tx2"/>
                </a:solidFill>
                <a:effectLst/>
                <a:latin typeface="Times New Roman" panose="02020603050405020304" pitchFamily="18" charset="0"/>
                <a:cs typeface="Times New Roman" panose="02020603050405020304" pitchFamily="18" charset="0"/>
              </a:rPr>
              <a:t>Hospital Finder Users enter their location and medical condition. The system fetches personalized hospital recommendations based on real-time data. Additional filtering for hospital performance metrics (e.g., mortality rates, treatment success).</a:t>
            </a:r>
          </a:p>
          <a:p>
            <a:pPr marL="0" indent="0">
              <a:lnSpc>
                <a:spcPct val="100000"/>
              </a:lnSpc>
              <a:buNone/>
            </a:pPr>
            <a:r>
              <a:rPr lang="en-US" sz="1800" b="0" i="0" dirty="0">
                <a:solidFill>
                  <a:schemeClr val="tx2"/>
                </a:solidFill>
                <a:effectLst/>
                <a:latin typeface="Times New Roman" panose="02020603050405020304" pitchFamily="18" charset="0"/>
                <a:cs typeface="Times New Roman" panose="02020603050405020304" pitchFamily="18" charset="0"/>
              </a:rPr>
              <a:t>Key Features:</a:t>
            </a:r>
          </a:p>
          <a:p>
            <a:pPr>
              <a:lnSpc>
                <a:spcPct val="100000"/>
              </a:lnSpc>
            </a:pPr>
            <a:r>
              <a:rPr lang="en-US" sz="1800" dirty="0">
                <a:solidFill>
                  <a:schemeClr val="tx2"/>
                </a:solidFill>
                <a:latin typeface="Times New Roman" panose="02020603050405020304" pitchFamily="18" charset="0"/>
                <a:cs typeface="Times New Roman" panose="02020603050405020304" pitchFamily="18" charset="0"/>
              </a:rPr>
              <a:t>Us</a:t>
            </a:r>
            <a:r>
              <a:rPr lang="en-US" sz="1800" b="0" i="0" dirty="0">
                <a:solidFill>
                  <a:schemeClr val="tx2"/>
                </a:solidFill>
                <a:effectLst/>
                <a:latin typeface="Times New Roman" panose="02020603050405020304" pitchFamily="18" charset="0"/>
                <a:cs typeface="Times New Roman" panose="02020603050405020304" pitchFamily="18" charset="0"/>
              </a:rPr>
              <a:t>er-Friendly Search </a:t>
            </a:r>
          </a:p>
          <a:p>
            <a:pPr>
              <a:lnSpc>
                <a:spcPct val="100000"/>
              </a:lnSpc>
            </a:pPr>
            <a:r>
              <a:rPr lang="en-US" sz="1800" b="0" i="0" dirty="0">
                <a:solidFill>
                  <a:schemeClr val="tx2"/>
                </a:solidFill>
                <a:effectLst/>
                <a:latin typeface="Times New Roman" panose="02020603050405020304" pitchFamily="18" charset="0"/>
                <a:cs typeface="Times New Roman" panose="02020603050405020304" pitchFamily="18" charset="0"/>
              </a:rPr>
              <a:t>Location-based filtering </a:t>
            </a:r>
          </a:p>
          <a:p>
            <a:pPr>
              <a:lnSpc>
                <a:spcPct val="100000"/>
              </a:lnSpc>
            </a:pPr>
            <a:r>
              <a:rPr lang="en-US" sz="1800" b="0" i="0" dirty="0">
                <a:solidFill>
                  <a:schemeClr val="tx2"/>
                </a:solidFill>
                <a:effectLst/>
                <a:latin typeface="Times New Roman" panose="02020603050405020304" pitchFamily="18" charset="0"/>
                <a:cs typeface="Times New Roman" panose="02020603050405020304" pitchFamily="18" charset="0"/>
              </a:rPr>
              <a:t>Condition-specific hospital recommendations </a:t>
            </a:r>
          </a:p>
          <a:p>
            <a:pPr>
              <a:lnSpc>
                <a:spcPct val="100000"/>
              </a:lnSpc>
            </a:pPr>
            <a:r>
              <a:rPr lang="en-US" sz="1800" b="0" i="0" dirty="0">
                <a:solidFill>
                  <a:schemeClr val="tx2"/>
                </a:solidFill>
                <a:effectLst/>
                <a:latin typeface="Times New Roman" panose="02020603050405020304" pitchFamily="18" charset="0"/>
                <a:cs typeface="Times New Roman" panose="02020603050405020304" pitchFamily="18" charset="0"/>
              </a:rPr>
              <a:t>Additional symptom-based customization </a:t>
            </a:r>
          </a:p>
          <a:p>
            <a:pPr marL="0" indent="0">
              <a:buNone/>
            </a:pPr>
            <a:endParaRPr lang="en-US" dirty="0"/>
          </a:p>
        </p:txBody>
      </p:sp>
    </p:spTree>
    <p:extLst>
      <p:ext uri="{BB962C8B-B14F-4D97-AF65-F5344CB8AC3E}">
        <p14:creationId xmlns:p14="http://schemas.microsoft.com/office/powerpoint/2010/main" val="2297327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BB53F82-F191-4EEB-AB7B-F69E634FA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7A7501-5300-FB23-CA0D-63D4CEDEEE4F}"/>
              </a:ext>
            </a:extLst>
          </p:cNvPr>
          <p:cNvSpPr>
            <a:spLocks noGrp="1"/>
          </p:cNvSpPr>
          <p:nvPr>
            <p:ph type="title"/>
          </p:nvPr>
        </p:nvSpPr>
        <p:spPr>
          <a:xfrm>
            <a:off x="581192" y="702156"/>
            <a:ext cx="11029616" cy="1188720"/>
          </a:xfrm>
        </p:spPr>
        <p:txBody>
          <a:bodyPr>
            <a:normAutofit/>
          </a:bodyPr>
          <a:lstStyle/>
          <a:p>
            <a:r>
              <a:rPr lang="en-US">
                <a:sym typeface="Times New Roman"/>
              </a:rPr>
              <a:t>Introduction</a:t>
            </a:r>
            <a:endParaRPr lang="en-US" dirty="0"/>
          </a:p>
        </p:txBody>
      </p:sp>
      <p:sp>
        <p:nvSpPr>
          <p:cNvPr id="12" name="Rectangle 11">
            <a:extLst>
              <a:ext uri="{FF2B5EF4-FFF2-40B4-BE49-F238E27FC236}">
                <a16:creationId xmlns:a16="http://schemas.microsoft.com/office/drawing/2014/main" id="{8616AA08-3831-473D-B61B-89484A33C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8431B918-3A1C-46BA-9430-CAD97D9DA0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8400935A-2F82-4DC4-A4E1-E12EFB8C27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Content Placeholder 2">
            <a:extLst>
              <a:ext uri="{FF2B5EF4-FFF2-40B4-BE49-F238E27FC236}">
                <a16:creationId xmlns:a16="http://schemas.microsoft.com/office/drawing/2014/main" id="{2B359743-911A-A808-13F5-2094A01B193A}"/>
              </a:ext>
            </a:extLst>
          </p:cNvPr>
          <p:cNvSpPr>
            <a:spLocks noGrp="1"/>
          </p:cNvSpPr>
          <p:nvPr>
            <p:ph idx="1"/>
          </p:nvPr>
        </p:nvSpPr>
        <p:spPr>
          <a:xfrm>
            <a:off x="581193" y="2180496"/>
            <a:ext cx="6917210" cy="4045683"/>
          </a:xfrm>
        </p:spPr>
        <p:txBody>
          <a:bodyPr>
            <a:normAutofit/>
          </a:bodyPr>
          <a:lstStyle/>
          <a:p>
            <a:pPr indent="-228600" defTabSz="914400">
              <a:spcAft>
                <a:spcPts val="600"/>
              </a:spcAft>
              <a:buFont typeface="Arial" panose="020B0604020202020204" pitchFamily="34" charset="0"/>
              <a:buChar char="•"/>
            </a:pPr>
            <a:r>
              <a:rPr lang="en-US" dirty="0"/>
              <a:t>In today's healthcare environment, choosing the right facility based on performance metrics is a critical factor for ensuring effective patient care. Our </a:t>
            </a:r>
            <a:r>
              <a:rPr lang="en-US" b="1" dirty="0"/>
              <a:t>Healthcare Facility Performance Prediction System</a:t>
            </a:r>
            <a:r>
              <a:rPr lang="en-US" dirty="0"/>
              <a:t> addresses this need by leveraging location-based recommendations.</a:t>
            </a:r>
          </a:p>
          <a:p>
            <a:pPr indent="-228600" defTabSz="914400">
              <a:spcAft>
                <a:spcPts val="600"/>
              </a:spcAft>
              <a:buFont typeface="Arial" panose="020B0604020202020204" pitchFamily="34" charset="0"/>
              <a:buChar char="•"/>
            </a:pPr>
            <a:r>
              <a:rPr lang="en-US" b="1" dirty="0"/>
              <a:t>Objective:</a:t>
            </a:r>
            <a:r>
              <a:rPr lang="en-US" dirty="0"/>
              <a:t> The goal of this system is to help patients make informed decisions when selecting healthcare facilities by predicting and ranking facilities based on their performance in treating specific medical conditions. The system integrates advanced data processing and machine learning techniques to provide personalized, efficient, and effective healthcare access.</a:t>
            </a:r>
          </a:p>
          <a:p>
            <a:pPr marL="0" indent="0">
              <a:buNone/>
            </a:pPr>
            <a:endParaRPr lang="en-US" dirty="0"/>
          </a:p>
        </p:txBody>
      </p:sp>
      <p:sp>
        <p:nvSpPr>
          <p:cNvPr id="18" name="Rectangle 17">
            <a:extLst>
              <a:ext uri="{FF2B5EF4-FFF2-40B4-BE49-F238E27FC236}">
                <a16:creationId xmlns:a16="http://schemas.microsoft.com/office/drawing/2014/main" id="{A3D5D599-1CAE-4C92-B5AE-8E51AF6D4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6" y="2180496"/>
            <a:ext cx="3703321" cy="4045683"/>
          </a:xfrm>
          <a:prstGeom prst="rect">
            <a:avLst/>
          </a:prstGeom>
          <a:solidFill>
            <a:schemeClr val="bg1"/>
          </a:solidFill>
          <a:ln w="3810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Stethoscope">
            <a:extLst>
              <a:ext uri="{FF2B5EF4-FFF2-40B4-BE49-F238E27FC236}">
                <a16:creationId xmlns:a16="http://schemas.microsoft.com/office/drawing/2014/main" id="{FD3D3648-E9FF-9645-A3F3-7B87998F917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63915" y="2671858"/>
            <a:ext cx="3059782" cy="3059782"/>
          </a:xfrm>
          <a:prstGeom prst="rect">
            <a:avLst/>
          </a:prstGeom>
        </p:spPr>
      </p:pic>
    </p:spTree>
    <p:extLst>
      <p:ext uri="{BB962C8B-B14F-4D97-AF65-F5344CB8AC3E}">
        <p14:creationId xmlns:p14="http://schemas.microsoft.com/office/powerpoint/2010/main" val="165892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D2AF00E-D433-4047-863F-BCB69CEC3C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588"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AAADA67-3494-71C1-7F66-CF9A691787B9}"/>
              </a:ext>
            </a:extLst>
          </p:cNvPr>
          <p:cNvSpPr>
            <a:spLocks noGrp="1"/>
          </p:cNvSpPr>
          <p:nvPr>
            <p:ph type="title"/>
          </p:nvPr>
        </p:nvSpPr>
        <p:spPr>
          <a:xfrm>
            <a:off x="807559" y="938022"/>
            <a:ext cx="6647905" cy="1188720"/>
          </a:xfrm>
        </p:spPr>
        <p:txBody>
          <a:bodyPr>
            <a:normAutofit/>
          </a:bodyPr>
          <a:lstStyle/>
          <a:p>
            <a:r>
              <a:rPr lang="en-US">
                <a:solidFill>
                  <a:srgbClr val="FFFFFF"/>
                </a:solidFill>
              </a:rPr>
              <a:t>Technology Stack:</a:t>
            </a:r>
          </a:p>
        </p:txBody>
      </p:sp>
      <p:sp>
        <p:nvSpPr>
          <p:cNvPr id="22" name="Rectangle 21">
            <a:extLst>
              <a:ext uri="{FF2B5EF4-FFF2-40B4-BE49-F238E27FC236}">
                <a16:creationId xmlns:a16="http://schemas.microsoft.com/office/drawing/2014/main" id="{0997DBEA-6DFC-457A-9850-E53505354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2">
            <a:extLst>
              <a:ext uri="{FF2B5EF4-FFF2-40B4-BE49-F238E27FC236}">
                <a16:creationId xmlns:a16="http://schemas.microsoft.com/office/drawing/2014/main" id="{79446CF5-953A-4916-BFF4-F5558E5C2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477B945C-B433-4DFF-9A67-A5C9257E47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44575995-83EF-A65B-6025-68E1B26E8CF0}"/>
              </a:ext>
            </a:extLst>
          </p:cNvPr>
          <p:cNvSpPr>
            <a:spLocks noGrp="1"/>
          </p:cNvSpPr>
          <p:nvPr>
            <p:ph idx="1"/>
          </p:nvPr>
        </p:nvSpPr>
        <p:spPr>
          <a:xfrm>
            <a:off x="807559" y="2340864"/>
            <a:ext cx="6690843" cy="3793237"/>
          </a:xfrm>
        </p:spPr>
        <p:txBody>
          <a:bodyPr>
            <a:normAutofit/>
          </a:bodyPr>
          <a:lstStyle/>
          <a:p>
            <a:pPr marL="0" indent="0">
              <a:buNone/>
            </a:pPr>
            <a:r>
              <a:rPr lang="en-US" b="1" dirty="0">
                <a:solidFill>
                  <a:srgbClr val="FFFFFF"/>
                </a:solidFill>
                <a:latin typeface="Times New Roman" panose="02020603050405020304" pitchFamily="18" charset="0"/>
                <a:cs typeface="Times New Roman" panose="02020603050405020304" pitchFamily="18" charset="0"/>
              </a:rPr>
              <a:t>Frontend:</a:t>
            </a:r>
            <a:r>
              <a:rPr lang="en-US" dirty="0">
                <a:solidFill>
                  <a:srgbClr val="FFFFFF"/>
                </a:solidFill>
                <a:latin typeface="Times New Roman" panose="02020603050405020304" pitchFamily="18" charset="0"/>
                <a:cs typeface="Times New Roman" panose="02020603050405020304" pitchFamily="18" charset="0"/>
              </a:rPr>
              <a:t> React.js</a:t>
            </a:r>
            <a:br>
              <a:rPr lang="en-US" dirty="0">
                <a:solidFill>
                  <a:srgbClr val="FFFFFF"/>
                </a:solidFill>
                <a:latin typeface="Times New Roman" panose="02020603050405020304" pitchFamily="18" charset="0"/>
                <a:cs typeface="Times New Roman" panose="02020603050405020304" pitchFamily="18" charset="0"/>
              </a:rPr>
            </a:br>
            <a:r>
              <a:rPr lang="en-US" b="1" dirty="0">
                <a:solidFill>
                  <a:srgbClr val="FFFFFF"/>
                </a:solidFill>
                <a:latin typeface="Times New Roman" panose="02020603050405020304" pitchFamily="18" charset="0"/>
                <a:cs typeface="Times New Roman" panose="02020603050405020304" pitchFamily="18" charset="0"/>
              </a:rPr>
              <a:t>Backend:</a:t>
            </a:r>
            <a:r>
              <a:rPr lang="en-US" dirty="0">
                <a:solidFill>
                  <a:srgbClr val="FFFFFF"/>
                </a:solidFill>
                <a:latin typeface="Times New Roman" panose="02020603050405020304" pitchFamily="18" charset="0"/>
                <a:cs typeface="Times New Roman" panose="02020603050405020304" pitchFamily="18" charset="0"/>
              </a:rPr>
              <a:t> Flask (Python)</a:t>
            </a:r>
            <a:br>
              <a:rPr lang="en-US" dirty="0">
                <a:solidFill>
                  <a:srgbClr val="FFFFFF"/>
                </a:solidFill>
                <a:latin typeface="Times New Roman" panose="02020603050405020304" pitchFamily="18" charset="0"/>
                <a:cs typeface="Times New Roman" panose="02020603050405020304" pitchFamily="18" charset="0"/>
              </a:rPr>
            </a:br>
            <a:r>
              <a:rPr lang="en-US" b="1" dirty="0">
                <a:solidFill>
                  <a:srgbClr val="FFFFFF"/>
                </a:solidFill>
                <a:latin typeface="Times New Roman" panose="02020603050405020304" pitchFamily="18" charset="0"/>
                <a:cs typeface="Times New Roman" panose="02020603050405020304" pitchFamily="18" charset="0"/>
              </a:rPr>
              <a:t>Database:</a:t>
            </a:r>
            <a:r>
              <a:rPr lang="en-US" dirty="0">
                <a:solidFill>
                  <a:srgbClr val="FFFFFF"/>
                </a:solidFill>
                <a:latin typeface="Times New Roman" panose="02020603050405020304" pitchFamily="18" charset="0"/>
                <a:cs typeface="Times New Roman" panose="02020603050405020304" pitchFamily="18" charset="0"/>
              </a:rPr>
              <a:t> MySQL</a:t>
            </a:r>
            <a:br>
              <a:rPr lang="en-US" dirty="0">
                <a:solidFill>
                  <a:srgbClr val="FFFFFF"/>
                </a:solidFill>
                <a:latin typeface="Times New Roman" panose="02020603050405020304" pitchFamily="18" charset="0"/>
                <a:cs typeface="Times New Roman" panose="02020603050405020304" pitchFamily="18" charset="0"/>
              </a:rPr>
            </a:br>
            <a:r>
              <a:rPr lang="en-US" b="1" dirty="0">
                <a:solidFill>
                  <a:srgbClr val="FFFFFF"/>
                </a:solidFill>
                <a:latin typeface="Times New Roman" panose="02020603050405020304" pitchFamily="18" charset="0"/>
                <a:cs typeface="Times New Roman" panose="02020603050405020304" pitchFamily="18" charset="0"/>
              </a:rPr>
              <a:t>APIs:</a:t>
            </a:r>
            <a:r>
              <a:rPr lang="en-US" dirty="0">
                <a:solidFill>
                  <a:srgbClr val="FFFFFF"/>
                </a:solidFill>
                <a:latin typeface="Times New Roman" panose="02020603050405020304" pitchFamily="18" charset="0"/>
                <a:cs typeface="Times New Roman" panose="02020603050405020304" pitchFamily="18" charset="0"/>
              </a:rPr>
              <a:t> Geolocation, Hospital Data APIs</a:t>
            </a:r>
            <a:br>
              <a:rPr lang="en-US" dirty="0">
                <a:solidFill>
                  <a:srgbClr val="FFFFFF"/>
                </a:solidFill>
                <a:latin typeface="Times New Roman" panose="02020603050405020304" pitchFamily="18" charset="0"/>
                <a:cs typeface="Times New Roman" panose="02020603050405020304" pitchFamily="18" charset="0"/>
              </a:rPr>
            </a:br>
            <a:r>
              <a:rPr lang="en-US" b="1" dirty="0">
                <a:solidFill>
                  <a:srgbClr val="FFFFFF"/>
                </a:solidFill>
                <a:latin typeface="Times New Roman" panose="02020603050405020304" pitchFamily="18" charset="0"/>
                <a:cs typeface="Times New Roman" panose="02020603050405020304" pitchFamily="18" charset="0"/>
              </a:rPr>
              <a:t>Hosting:</a:t>
            </a:r>
            <a:r>
              <a:rPr lang="en-US" dirty="0">
                <a:solidFill>
                  <a:srgbClr val="FFFFFF"/>
                </a:solidFill>
                <a:latin typeface="Times New Roman" panose="02020603050405020304" pitchFamily="18" charset="0"/>
                <a:cs typeface="Times New Roman" panose="02020603050405020304" pitchFamily="18" charset="0"/>
              </a:rPr>
              <a:t> Local Host</a:t>
            </a:r>
          </a:p>
          <a:p>
            <a:pPr marL="0" indent="0">
              <a:buNone/>
            </a:pPr>
            <a:endParaRPr lang="en-US" dirty="0">
              <a:solidFill>
                <a:srgbClr val="FFFFFF"/>
              </a:solidFill>
              <a:latin typeface="Times New Roman" panose="02020603050405020304" pitchFamily="18" charset="0"/>
              <a:cs typeface="Times New Roman" panose="02020603050405020304" pitchFamily="18" charset="0"/>
            </a:endParaRPr>
          </a:p>
          <a:p>
            <a:pPr marL="0" indent="0">
              <a:buNone/>
            </a:pPr>
            <a:r>
              <a:rPr lang="en-US" b="1" u="sng" dirty="0">
                <a:solidFill>
                  <a:srgbClr val="FFFFFF"/>
                </a:solidFill>
                <a:latin typeface="Times New Roman" panose="02020603050405020304" pitchFamily="18" charset="0"/>
                <a:cs typeface="Times New Roman" panose="02020603050405020304" pitchFamily="18" charset="0"/>
              </a:rPr>
              <a:t>Impact &amp; Benefits:</a:t>
            </a:r>
            <a:br>
              <a:rPr lang="en-US" dirty="0">
                <a:solidFill>
                  <a:srgbClr val="FFFFFF"/>
                </a:solidFill>
                <a:latin typeface="Times New Roman" panose="02020603050405020304" pitchFamily="18" charset="0"/>
                <a:cs typeface="Times New Roman" panose="02020603050405020304" pitchFamily="18" charset="0"/>
              </a:rPr>
            </a:br>
            <a:r>
              <a:rPr lang="en-US" dirty="0">
                <a:solidFill>
                  <a:srgbClr val="FFFFFF"/>
                </a:solidFill>
                <a:latin typeface="Times New Roman" panose="02020603050405020304" pitchFamily="18" charset="0"/>
                <a:cs typeface="Times New Roman" panose="02020603050405020304" pitchFamily="18" charset="0"/>
              </a:rPr>
              <a:t>✔ Faster hospital discovery for patients</a:t>
            </a:r>
            <a:br>
              <a:rPr lang="en-US" dirty="0">
                <a:solidFill>
                  <a:srgbClr val="FFFFFF"/>
                </a:solidFill>
                <a:latin typeface="Times New Roman" panose="02020603050405020304" pitchFamily="18" charset="0"/>
                <a:cs typeface="Times New Roman" panose="02020603050405020304" pitchFamily="18" charset="0"/>
              </a:rPr>
            </a:br>
            <a:r>
              <a:rPr lang="en-US" dirty="0">
                <a:solidFill>
                  <a:srgbClr val="FFFFFF"/>
                </a:solidFill>
                <a:latin typeface="Times New Roman" panose="02020603050405020304" pitchFamily="18" charset="0"/>
                <a:cs typeface="Times New Roman" panose="02020603050405020304" pitchFamily="18" charset="0"/>
              </a:rPr>
              <a:t>✔ Helps users make data-driven healthcare choices</a:t>
            </a:r>
            <a:br>
              <a:rPr lang="en-US" dirty="0">
                <a:solidFill>
                  <a:srgbClr val="FFFFFF"/>
                </a:solidFill>
                <a:latin typeface="Times New Roman" panose="02020603050405020304" pitchFamily="18" charset="0"/>
                <a:cs typeface="Times New Roman" panose="02020603050405020304" pitchFamily="18" charset="0"/>
              </a:rPr>
            </a:br>
            <a:r>
              <a:rPr lang="en-US" dirty="0">
                <a:solidFill>
                  <a:srgbClr val="FFFFFF"/>
                </a:solidFill>
                <a:latin typeface="Times New Roman" panose="02020603050405020304" pitchFamily="18" charset="0"/>
                <a:cs typeface="Times New Roman" panose="02020603050405020304" pitchFamily="18" charset="0"/>
              </a:rPr>
              <a:t>✔ Improves access to quality medical services</a:t>
            </a:r>
            <a:br>
              <a:rPr lang="en-US" dirty="0">
                <a:solidFill>
                  <a:srgbClr val="FFFFFF"/>
                </a:solidFill>
                <a:latin typeface="Times New Roman" panose="02020603050405020304" pitchFamily="18" charset="0"/>
                <a:cs typeface="Times New Roman" panose="02020603050405020304" pitchFamily="18" charset="0"/>
              </a:rPr>
            </a:br>
            <a:r>
              <a:rPr lang="en-US" dirty="0">
                <a:solidFill>
                  <a:srgbClr val="FFFFFF"/>
                </a:solidFill>
                <a:latin typeface="Times New Roman" panose="02020603050405020304" pitchFamily="18" charset="0"/>
                <a:cs typeface="Times New Roman" panose="02020603050405020304" pitchFamily="18" charset="0"/>
              </a:rPr>
              <a:t>✔ Can integrate with </a:t>
            </a:r>
            <a:r>
              <a:rPr lang="en-US" b="1" dirty="0">
                <a:solidFill>
                  <a:srgbClr val="FFFFFF"/>
                </a:solidFill>
                <a:latin typeface="Times New Roman" panose="02020603050405020304" pitchFamily="18" charset="0"/>
                <a:cs typeface="Times New Roman" panose="02020603050405020304" pitchFamily="18" charset="0"/>
              </a:rPr>
              <a:t>ambulance services &amp; telemedicine</a:t>
            </a:r>
            <a:endParaRPr lang="en-US" dirty="0">
              <a:solidFill>
                <a:srgbClr val="FFFFFF"/>
              </a:solidFill>
              <a:latin typeface="Times New Roman" panose="02020603050405020304" pitchFamily="18" charset="0"/>
              <a:cs typeface="Times New Roman" panose="02020603050405020304" pitchFamily="18" charset="0"/>
            </a:endParaRPr>
          </a:p>
          <a:p>
            <a:pPr marL="0" indent="0">
              <a:buNone/>
            </a:pPr>
            <a:endParaRPr lang="en-US" dirty="0">
              <a:solidFill>
                <a:srgbClr val="FFFFFF"/>
              </a:solidFill>
              <a:latin typeface="Times New Roman" panose="02020603050405020304" pitchFamily="18" charset="0"/>
              <a:cs typeface="Times New Roman" panose="02020603050405020304" pitchFamily="18" charset="0"/>
            </a:endParaRPr>
          </a:p>
          <a:p>
            <a:endParaRPr lang="en-US" dirty="0">
              <a:solidFill>
                <a:srgbClr val="FFFFFF"/>
              </a:solidFill>
            </a:endParaRPr>
          </a:p>
        </p:txBody>
      </p:sp>
      <p:pic>
        <p:nvPicPr>
          <p:cNvPr id="25" name="Graphic 24" descr="Flask">
            <a:extLst>
              <a:ext uri="{FF2B5EF4-FFF2-40B4-BE49-F238E27FC236}">
                <a16:creationId xmlns:a16="http://schemas.microsoft.com/office/drawing/2014/main" id="{919243C8-47C0-3AB1-4B4E-7D8B8C5F1D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76761" y="2049354"/>
            <a:ext cx="3053422" cy="3053422"/>
          </a:xfrm>
          <a:prstGeom prst="rect">
            <a:avLst/>
          </a:prstGeom>
        </p:spPr>
      </p:pic>
    </p:spTree>
    <p:extLst>
      <p:ext uri="{BB962C8B-B14F-4D97-AF65-F5344CB8AC3E}">
        <p14:creationId xmlns:p14="http://schemas.microsoft.com/office/powerpoint/2010/main" val="486015051"/>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3D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C8C65B37-A59A-5A1C-FB2E-77B515027FEE}"/>
              </a:ext>
            </a:extLst>
          </p:cNvPr>
          <p:cNvPicPr>
            <a:picLocks noGrp="1" noChangeAspect="1"/>
          </p:cNvPicPr>
          <p:nvPr>
            <p:ph idx="1"/>
          </p:nvPr>
        </p:nvPicPr>
        <p:blipFill>
          <a:blip r:embed="rId2"/>
          <a:srcRect l="2590" t="8865" r="1617" b="5432"/>
          <a:stretch/>
        </p:blipFill>
        <p:spPr>
          <a:xfrm>
            <a:off x="1922917" y="643467"/>
            <a:ext cx="8346166" cy="5571066"/>
          </a:xfrm>
          <a:prstGeom prst="rect">
            <a:avLst/>
          </a:prstGeom>
        </p:spPr>
      </p:pic>
    </p:spTree>
    <p:extLst>
      <p:ext uri="{BB962C8B-B14F-4D97-AF65-F5344CB8AC3E}">
        <p14:creationId xmlns:p14="http://schemas.microsoft.com/office/powerpoint/2010/main" val="15174740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2D4DD-3E97-6CFB-A4D9-73A0968C5736}"/>
              </a:ext>
            </a:extLst>
          </p:cNvPr>
          <p:cNvSpPr>
            <a:spLocks noGrp="1"/>
          </p:cNvSpPr>
          <p:nvPr>
            <p:ph type="title"/>
          </p:nvPr>
        </p:nvSpPr>
        <p:spPr/>
        <p:txBody>
          <a:bodyPr/>
          <a:lstStyle/>
          <a:p>
            <a:r>
              <a:rPr lang="en-US" dirty="0"/>
              <a:t>Insightful analysis of the hospital finder</a:t>
            </a:r>
          </a:p>
        </p:txBody>
      </p:sp>
      <p:sp>
        <p:nvSpPr>
          <p:cNvPr id="3" name="Content Placeholder 2">
            <a:extLst>
              <a:ext uri="{FF2B5EF4-FFF2-40B4-BE49-F238E27FC236}">
                <a16:creationId xmlns:a16="http://schemas.microsoft.com/office/drawing/2014/main" id="{5F8BE946-5656-601A-FD76-783967069C8C}"/>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The Hospital Finder application is successfully displaying personalized hospital recommendations based on user input. </a:t>
            </a:r>
          </a:p>
          <a:p>
            <a:pPr marL="0" indent="0">
              <a:buNone/>
            </a:pPr>
            <a:r>
              <a:rPr lang="en-US" b="1" u="sng" dirty="0">
                <a:latin typeface="Times New Roman" panose="02020603050405020304" pitchFamily="18" charset="0"/>
                <a:cs typeface="Times New Roman" panose="02020603050405020304" pitchFamily="18" charset="0"/>
              </a:rPr>
              <a:t>For Example:</a:t>
            </a:r>
          </a:p>
          <a:p>
            <a:pPr marL="0" indent="0">
              <a:buNone/>
            </a:pPr>
            <a:r>
              <a:rPr lang="en-US" dirty="0">
                <a:latin typeface="Times New Roman" panose="02020603050405020304" pitchFamily="18" charset="0"/>
                <a:cs typeface="Times New Roman" panose="02020603050405020304" pitchFamily="18" charset="0"/>
              </a:rPr>
              <a:t>The user searched for hospitals in Albany, GA, focusing on the death rate for COPD patients.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The system categorized the results into:</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Hospitals within Albany, GA </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Hospitals within the state but outside Albany, GA </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62885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BA07A-4382-2C52-3CAB-28AD621E3177}"/>
              </a:ext>
            </a:extLst>
          </p:cNvPr>
          <p:cNvSpPr>
            <a:spLocks noGrp="1"/>
          </p:cNvSpPr>
          <p:nvPr>
            <p:ph type="title"/>
          </p:nvPr>
        </p:nvSpPr>
        <p:spPr>
          <a:xfrm>
            <a:off x="581192" y="-152400"/>
            <a:ext cx="11029616" cy="1188720"/>
          </a:xfrm>
        </p:spPr>
        <p:txBody>
          <a:bodyPr>
            <a:normAutofit/>
          </a:bodyPr>
          <a:lstStyle/>
          <a:p>
            <a:r>
              <a:rPr lang="en-US" dirty="0"/>
              <a:t>City VS State Hospital Performance</a:t>
            </a:r>
          </a:p>
        </p:txBody>
      </p:sp>
      <p:sp>
        <p:nvSpPr>
          <p:cNvPr id="3" name="Content Placeholder 2">
            <a:extLst>
              <a:ext uri="{FF2B5EF4-FFF2-40B4-BE49-F238E27FC236}">
                <a16:creationId xmlns:a16="http://schemas.microsoft.com/office/drawing/2014/main" id="{CB8E7025-E3E3-7ED1-19CC-15F95B597BC4}"/>
              </a:ext>
            </a:extLst>
          </p:cNvPr>
          <p:cNvSpPr>
            <a:spLocks noGrp="1"/>
          </p:cNvSpPr>
          <p:nvPr>
            <p:ph idx="1"/>
          </p:nvPr>
        </p:nvSpPr>
        <p:spPr>
          <a:xfrm>
            <a:off x="581192" y="314960"/>
            <a:ext cx="11275528" cy="6990080"/>
          </a:xfrm>
        </p:spPr>
        <p:txBody>
          <a:bodyPr>
            <a:noAutofit/>
          </a:bodyPr>
          <a:lstStyle/>
          <a:p>
            <a:r>
              <a:rPr lang="en-US" sz="1200" dirty="0">
                <a:latin typeface="Times New Roman" panose="02020603050405020304" pitchFamily="18" charset="0"/>
                <a:cs typeface="Times New Roman" panose="02020603050405020304" pitchFamily="18" charset="0"/>
              </a:rPr>
              <a:t>City vs. State Hospital Performance</a:t>
            </a:r>
          </a:p>
          <a:p>
            <a:r>
              <a:rPr lang="en-US" sz="1200" dirty="0">
                <a:latin typeface="Times New Roman" panose="02020603050405020304" pitchFamily="18" charset="0"/>
                <a:cs typeface="Times New Roman" panose="02020603050405020304" pitchFamily="18" charset="0"/>
              </a:rPr>
              <a:t>Phoebe Putney Memorial Hospital (Albany, GA)</a:t>
            </a:r>
          </a:p>
          <a:p>
            <a:r>
              <a:rPr lang="en-US" sz="1200" dirty="0">
                <a:latin typeface="Times New Roman" panose="02020603050405020304" pitchFamily="18" charset="0"/>
                <a:cs typeface="Times New Roman" panose="02020603050405020304" pitchFamily="18" charset="0"/>
              </a:rPr>
              <a:t>Performance: Good</a:t>
            </a:r>
          </a:p>
          <a:p>
            <a:r>
              <a:rPr lang="en-US" sz="1200" dirty="0">
                <a:latin typeface="Times New Roman" panose="02020603050405020304" pitchFamily="18" charset="0"/>
                <a:cs typeface="Times New Roman" panose="02020603050405020304" pitchFamily="18" charset="0"/>
              </a:rPr>
              <a:t>Patients Count: 206</a:t>
            </a:r>
          </a:p>
          <a:p>
            <a:r>
              <a:rPr lang="en-US" sz="1200" dirty="0">
                <a:latin typeface="Times New Roman" panose="02020603050405020304" pitchFamily="18" charset="0"/>
                <a:cs typeface="Times New Roman" panose="02020603050405020304" pitchFamily="18" charset="0"/>
              </a:rPr>
              <a:t>Mortality Rate Estimate: 8.9% - 16.0%</a:t>
            </a:r>
          </a:p>
          <a:p>
            <a:r>
              <a:rPr lang="en-US" sz="1200" dirty="0">
                <a:latin typeface="Times New Roman" panose="02020603050405020304" pitchFamily="18" charset="0"/>
                <a:cs typeface="Times New Roman" panose="02020603050405020304" pitchFamily="18" charset="0"/>
              </a:rPr>
              <a:t>Insight: While this hospital is in the user’s city, its mortality rate range is relatively higher compared to other state hospitals.</a:t>
            </a:r>
          </a:p>
          <a:p>
            <a:r>
              <a:rPr lang="en-US" sz="1200" dirty="0">
                <a:latin typeface="Times New Roman" panose="02020603050405020304" pitchFamily="18" charset="0"/>
                <a:cs typeface="Times New Roman" panose="02020603050405020304" pitchFamily="18" charset="0"/>
              </a:rPr>
              <a:t>State Hospitals: Better Performance</a:t>
            </a:r>
          </a:p>
          <a:p>
            <a:r>
              <a:rPr lang="en-US" sz="1200" dirty="0">
                <a:latin typeface="Times New Roman" panose="02020603050405020304" pitchFamily="18" charset="0"/>
                <a:cs typeface="Times New Roman" panose="02020603050405020304" pitchFamily="18" charset="0"/>
              </a:rPr>
              <a:t>Piedmont Henry Hospital: Stockbridge, GA: Excellent</a:t>
            </a:r>
          </a:p>
          <a:p>
            <a:r>
              <a:rPr lang="en-US" sz="1200" dirty="0">
                <a:latin typeface="Times New Roman" panose="02020603050405020304" pitchFamily="18" charset="0"/>
                <a:cs typeface="Times New Roman" panose="02020603050405020304" pitchFamily="18" charset="0"/>
              </a:rPr>
              <a:t>Mortality Rate: 0% - 0.71%</a:t>
            </a:r>
          </a:p>
          <a:p>
            <a:r>
              <a:rPr lang="en-US" sz="1200" dirty="0">
                <a:latin typeface="Times New Roman" panose="02020603050405020304" pitchFamily="18" charset="0"/>
                <a:cs typeface="Times New Roman" panose="02020603050405020304" pitchFamily="18" charset="0"/>
              </a:rPr>
              <a:t>Patients Count: 4,935</a:t>
            </a:r>
          </a:p>
          <a:p>
            <a:r>
              <a:rPr lang="en-US" sz="1200" dirty="0">
                <a:latin typeface="Times New Roman" panose="02020603050405020304" pitchFamily="18" charset="0"/>
                <a:cs typeface="Times New Roman" panose="02020603050405020304" pitchFamily="18" charset="0"/>
              </a:rPr>
              <a:t>Doctors Hospital Augusta, GA: Excellent</a:t>
            </a:r>
          </a:p>
          <a:p>
            <a:r>
              <a:rPr lang="en-US" sz="1200" dirty="0">
                <a:latin typeface="Times New Roman" panose="02020603050405020304" pitchFamily="18" charset="0"/>
                <a:cs typeface="Times New Roman" panose="02020603050405020304" pitchFamily="18" charset="0"/>
              </a:rPr>
              <a:t>Mortality Rate: 0% - 0.6%</a:t>
            </a:r>
          </a:p>
          <a:p>
            <a:r>
              <a:rPr lang="en-US" sz="1200" dirty="0">
                <a:latin typeface="Times New Roman" panose="02020603050405020304" pitchFamily="18" charset="0"/>
                <a:cs typeface="Times New Roman" panose="02020603050405020304" pitchFamily="18" charset="0"/>
              </a:rPr>
              <a:t>Patients Count: 3,769</a:t>
            </a:r>
          </a:p>
          <a:p>
            <a:r>
              <a:rPr lang="en-US" sz="1200" dirty="0">
                <a:latin typeface="Times New Roman" panose="02020603050405020304" pitchFamily="18" charset="0"/>
                <a:cs typeface="Times New Roman" panose="02020603050405020304" pitchFamily="18" charset="0"/>
              </a:rPr>
              <a:t>Memorial University Medical Center Savannah, GA: Excellent</a:t>
            </a:r>
          </a:p>
          <a:p>
            <a:r>
              <a:rPr lang="en-US" sz="1200" dirty="0">
                <a:latin typeface="Times New Roman" panose="02020603050405020304" pitchFamily="18" charset="0"/>
                <a:cs typeface="Times New Roman" panose="02020603050405020304" pitchFamily="18" charset="0"/>
              </a:rPr>
              <a:t>Mortality Rate: 0% - 0.57%Patients Count: 7,713</a:t>
            </a:r>
          </a:p>
          <a:p>
            <a:r>
              <a:rPr lang="en-US" sz="1200" dirty="0">
                <a:latin typeface="Times New Roman" panose="02020603050405020304" pitchFamily="18" charset="0"/>
                <a:cs typeface="Times New Roman" panose="02020603050405020304" pitchFamily="18" charset="0"/>
              </a:rPr>
              <a:t> Key Takeaway: The state hospitals have significantly lower mortality rates and higher patient volumes, indicating better performance for COPD-related care.</a:t>
            </a:r>
          </a:p>
          <a:p>
            <a:r>
              <a:rPr lang="en-US" sz="1200" dirty="0">
                <a:latin typeface="Times New Roman" panose="02020603050405020304" pitchFamily="18" charset="0"/>
                <a:cs typeface="Times New Roman" panose="02020603050405020304" pitchFamily="18" charset="0"/>
              </a:rPr>
              <a:t>If the user is looking for better survival rates, traveling to a hospital outside Albany might be a better choice.</a:t>
            </a:r>
          </a:p>
        </p:txBody>
      </p:sp>
    </p:spTree>
    <p:extLst>
      <p:ext uri="{BB962C8B-B14F-4D97-AF65-F5344CB8AC3E}">
        <p14:creationId xmlns:p14="http://schemas.microsoft.com/office/powerpoint/2010/main" val="2335562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30F34-9C94-D394-C04E-3B588306B62A}"/>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Hospital Search Results:</a:t>
            </a:r>
          </a:p>
        </p:txBody>
      </p:sp>
      <p:pic>
        <p:nvPicPr>
          <p:cNvPr id="6" name="Content Placeholder 5">
            <a:extLst>
              <a:ext uri="{FF2B5EF4-FFF2-40B4-BE49-F238E27FC236}">
                <a16:creationId xmlns:a16="http://schemas.microsoft.com/office/drawing/2014/main" id="{CDF1C83F-5327-66E7-F981-75133FC88B23}"/>
              </a:ext>
            </a:extLst>
          </p:cNvPr>
          <p:cNvPicPr>
            <a:picLocks noGrp="1" noChangeAspect="1"/>
          </p:cNvPicPr>
          <p:nvPr>
            <p:ph idx="1"/>
          </p:nvPr>
        </p:nvPicPr>
        <p:blipFill>
          <a:blip r:embed="rId2"/>
          <a:srcRect l="5079" t="7977" r="4518" b="22962"/>
          <a:stretch/>
        </p:blipFill>
        <p:spPr>
          <a:xfrm>
            <a:off x="662472" y="3159760"/>
            <a:ext cx="4927600" cy="2509520"/>
          </a:xfrm>
        </p:spPr>
      </p:pic>
      <p:pic>
        <p:nvPicPr>
          <p:cNvPr id="8" name="Picture 7">
            <a:extLst>
              <a:ext uri="{FF2B5EF4-FFF2-40B4-BE49-F238E27FC236}">
                <a16:creationId xmlns:a16="http://schemas.microsoft.com/office/drawing/2014/main" id="{A0C385B0-3164-F367-8DD8-BAFA99DFA279}"/>
              </a:ext>
            </a:extLst>
          </p:cNvPr>
          <p:cNvPicPr>
            <a:picLocks noChangeAspect="1"/>
          </p:cNvPicPr>
          <p:nvPr/>
        </p:nvPicPr>
        <p:blipFill>
          <a:blip r:embed="rId3"/>
          <a:srcRect l="5852" t="23851" r="6740" b="17037"/>
          <a:stretch/>
        </p:blipFill>
        <p:spPr>
          <a:xfrm>
            <a:off x="5590072" y="3159760"/>
            <a:ext cx="5744036" cy="2589684"/>
          </a:xfrm>
          <a:prstGeom prst="rect">
            <a:avLst/>
          </a:prstGeom>
        </p:spPr>
      </p:pic>
    </p:spTree>
    <p:extLst>
      <p:ext uri="{BB962C8B-B14F-4D97-AF65-F5344CB8AC3E}">
        <p14:creationId xmlns:p14="http://schemas.microsoft.com/office/powerpoint/2010/main" val="2891878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creenRecording">
            <a:hlinkClick r:id="" action="ppaction://media"/>
            <a:extLst>
              <a:ext uri="{FF2B5EF4-FFF2-40B4-BE49-F238E27FC236}">
                <a16:creationId xmlns:a16="http://schemas.microsoft.com/office/drawing/2014/main" id="{DAE16657-1AB2-D72D-C7BF-28EEF1F76BD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986234" y="1076961"/>
            <a:ext cx="4943330" cy="4898390"/>
          </a:xfrm>
        </p:spPr>
      </p:pic>
    </p:spTree>
    <p:extLst>
      <p:ext uri="{BB962C8B-B14F-4D97-AF65-F5344CB8AC3E}">
        <p14:creationId xmlns:p14="http://schemas.microsoft.com/office/powerpoint/2010/main" val="85060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3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 name="Rectangle 5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3" name="Rectangle 5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5" name="Rectangle 5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57" name="Rectangle 56">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descr="Smiling Face with No Fill">
            <a:extLst>
              <a:ext uri="{FF2B5EF4-FFF2-40B4-BE49-F238E27FC236}">
                <a16:creationId xmlns:a16="http://schemas.microsoft.com/office/drawing/2014/main" id="{F308E7F5-6AEF-B366-008D-AE00CEE1DA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18957" y="536739"/>
            <a:ext cx="3358538" cy="3358538"/>
          </a:xfrm>
          <a:prstGeom prst="rect">
            <a:avLst/>
          </a:prstGeom>
        </p:spPr>
      </p:pic>
      <p:sp>
        <p:nvSpPr>
          <p:cNvPr id="59" name="Rectangle 58">
            <a:extLst>
              <a:ext uri="{FF2B5EF4-FFF2-40B4-BE49-F238E27FC236}">
                <a16:creationId xmlns:a16="http://schemas.microsoft.com/office/drawing/2014/main" id="{4179E790-E691-4202-B7FA-62924FC8D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1" name="Rectangle 60">
            <a:extLst>
              <a:ext uri="{FF2B5EF4-FFF2-40B4-BE49-F238E27FC236}">
                <a16:creationId xmlns:a16="http://schemas.microsoft.com/office/drawing/2014/main" id="{065EE0A0-4DA6-4AA2-A475-14DB03C55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65523"/>
            <a:ext cx="11303626" cy="20452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0A9F83F-AC9C-1815-CD72-BC9B390AEFE9}"/>
              </a:ext>
            </a:extLst>
          </p:cNvPr>
          <p:cNvSpPr>
            <a:spLocks noGrp="1"/>
          </p:cNvSpPr>
          <p:nvPr>
            <p:ph type="title"/>
          </p:nvPr>
        </p:nvSpPr>
        <p:spPr>
          <a:xfrm>
            <a:off x="609599" y="4572000"/>
            <a:ext cx="10965141" cy="895244"/>
          </a:xfrm>
        </p:spPr>
        <p:txBody>
          <a:bodyPr vert="horz" lIns="91440" tIns="45720" rIns="91440" bIns="45720" rtlCol="0" anchor="b">
            <a:normAutofit/>
          </a:bodyPr>
          <a:lstStyle/>
          <a:p>
            <a:pPr algn="ctr"/>
            <a:r>
              <a:rPr lang="en-US" sz="4000" dirty="0">
                <a:solidFill>
                  <a:srgbClr val="FFFFFF"/>
                </a:solidFill>
              </a:rPr>
              <a:t>Thank You</a:t>
            </a:r>
          </a:p>
        </p:txBody>
      </p:sp>
    </p:spTree>
    <p:extLst>
      <p:ext uri="{BB962C8B-B14F-4D97-AF65-F5344CB8AC3E}">
        <p14:creationId xmlns:p14="http://schemas.microsoft.com/office/powerpoint/2010/main" val="3383386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25C78-E2C9-5B10-CA7D-5773B0C03CAF}"/>
              </a:ext>
            </a:extLst>
          </p:cNvPr>
          <p:cNvSpPr>
            <a:spLocks noGrp="1"/>
          </p:cNvSpPr>
          <p:nvPr>
            <p:ph type="title"/>
          </p:nvPr>
        </p:nvSpPr>
        <p:spPr>
          <a:xfrm>
            <a:off x="581192" y="702156"/>
            <a:ext cx="11029616" cy="547524"/>
          </a:xfrm>
        </p:spPr>
        <p:txBody>
          <a:bodyPr>
            <a:normAutofit/>
          </a:bodyPr>
          <a:lstStyle/>
          <a:p>
            <a:r>
              <a:rPr lang="en-US" dirty="0"/>
              <a:t>Problem Statement</a:t>
            </a:r>
          </a:p>
        </p:txBody>
      </p:sp>
      <p:graphicFrame>
        <p:nvGraphicFramePr>
          <p:cNvPr id="5" name="Content Placeholder 2">
            <a:extLst>
              <a:ext uri="{FF2B5EF4-FFF2-40B4-BE49-F238E27FC236}">
                <a16:creationId xmlns:a16="http://schemas.microsoft.com/office/drawing/2014/main" id="{F681AB6A-03BF-40E0-8DC8-38444E54685D}"/>
              </a:ext>
            </a:extLst>
          </p:cNvPr>
          <p:cNvGraphicFramePr>
            <a:graphicFrameLocks noGrp="1"/>
          </p:cNvGraphicFramePr>
          <p:nvPr>
            <p:ph idx="1"/>
            <p:extLst>
              <p:ext uri="{D42A27DB-BD31-4B8C-83A1-F6EECF244321}">
                <p14:modId xmlns:p14="http://schemas.microsoft.com/office/powerpoint/2010/main" val="121315732"/>
              </p:ext>
            </p:extLst>
          </p:nvPr>
        </p:nvGraphicFramePr>
        <p:xfrm>
          <a:off x="111760" y="518160"/>
          <a:ext cx="11724640" cy="5852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12277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5BBD8D-4E01-1641-3072-F3E645236596}"/>
              </a:ext>
            </a:extLst>
          </p:cNvPr>
          <p:cNvSpPr>
            <a:spLocks noGrp="1"/>
          </p:cNvSpPr>
          <p:nvPr>
            <p:ph type="title"/>
          </p:nvPr>
        </p:nvSpPr>
        <p:spPr>
          <a:xfrm>
            <a:off x="581192" y="1124999"/>
            <a:ext cx="4076149" cy="4608003"/>
          </a:xfrm>
        </p:spPr>
        <p:txBody>
          <a:bodyPr anchor="ctr">
            <a:normAutofit/>
          </a:bodyPr>
          <a:lstStyle/>
          <a:p>
            <a:r>
              <a:rPr lang="en-US" sz="4000">
                <a:solidFill>
                  <a:schemeClr val="accent1"/>
                </a:solidFill>
              </a:rPr>
              <a:t>ABSTRACT</a:t>
            </a:r>
          </a:p>
        </p:txBody>
      </p:sp>
      <p:sp>
        <p:nvSpPr>
          <p:cNvPr id="10" name="Rectangle 9">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0064656D-B9AC-F323-8BC9-18E6D29D6FFC}"/>
              </a:ext>
            </a:extLst>
          </p:cNvPr>
          <p:cNvSpPr>
            <a:spLocks noGrp="1"/>
          </p:cNvSpPr>
          <p:nvPr>
            <p:ph idx="1"/>
          </p:nvPr>
        </p:nvSpPr>
        <p:spPr>
          <a:xfrm>
            <a:off x="5117586" y="1124998"/>
            <a:ext cx="6143248" cy="4608003"/>
          </a:xfrm>
        </p:spPr>
        <p:txBody>
          <a:bodyPr>
            <a:normAutofit/>
          </a:bodyPr>
          <a:lstStyle/>
          <a:p>
            <a:r>
              <a:rPr lang="en-US" sz="2000">
                <a:latin typeface="Times New Roman"/>
                <a:ea typeface="Times New Roman"/>
                <a:cs typeface="Times New Roman"/>
                <a:sym typeface="Times New Roman"/>
              </a:rPr>
              <a:t>In the past few years, the patient safety post the operation has been increased but in hospital mortality models, a concern. In this study, we aim to develop a predictive model that would forecast the mortality rate. By using machine learning models we identify the prominent factors that affect the mortality rate and </a:t>
            </a:r>
            <a:r>
              <a:rPr lang="en-US" sz="2000">
                <a:latin typeface="Times New Roman"/>
                <a:cs typeface="Times New Roman"/>
                <a:sym typeface="Times New Roman"/>
              </a:rPr>
              <a:t>provide the patient with the facility that is near him which has less mortality rates.</a:t>
            </a:r>
            <a:endParaRPr lang="en-US" sz="2000">
              <a:latin typeface="Times New Roman"/>
              <a:ea typeface="Times New Roman"/>
              <a:cs typeface="Times New Roman"/>
              <a:sym typeface="Times New Roman"/>
            </a:endParaRPr>
          </a:p>
          <a:p>
            <a:pPr marL="0" indent="0">
              <a:buNone/>
            </a:pPr>
            <a:endParaRPr lang="en-US" sz="2000"/>
          </a:p>
        </p:txBody>
      </p:sp>
    </p:spTree>
    <p:extLst>
      <p:ext uri="{BB962C8B-B14F-4D97-AF65-F5344CB8AC3E}">
        <p14:creationId xmlns:p14="http://schemas.microsoft.com/office/powerpoint/2010/main" val="140173121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37E51-E2F7-F329-05FF-771391AC430D}"/>
              </a:ext>
            </a:extLst>
          </p:cNvPr>
          <p:cNvSpPr>
            <a:spLocks noGrp="1"/>
          </p:cNvSpPr>
          <p:nvPr>
            <p:ph type="title"/>
          </p:nvPr>
        </p:nvSpPr>
        <p:spPr>
          <a:xfrm>
            <a:off x="581192" y="702156"/>
            <a:ext cx="11029616" cy="1188720"/>
          </a:xfrm>
        </p:spPr>
        <p:txBody>
          <a:bodyPr>
            <a:normAutofit/>
          </a:bodyPr>
          <a:lstStyle/>
          <a:p>
            <a:r>
              <a:rPr lang="en-US" b="1"/>
              <a:t>Description of Dataset Fields:</a:t>
            </a:r>
            <a:endParaRPr lang="en-US" dirty="0"/>
          </a:p>
        </p:txBody>
      </p:sp>
      <p:graphicFrame>
        <p:nvGraphicFramePr>
          <p:cNvPr id="5" name="Content Placeholder 2">
            <a:extLst>
              <a:ext uri="{FF2B5EF4-FFF2-40B4-BE49-F238E27FC236}">
                <a16:creationId xmlns:a16="http://schemas.microsoft.com/office/drawing/2014/main" id="{2DB2419A-F290-AB1A-523C-E0E3635F9D0C}"/>
              </a:ext>
            </a:extLst>
          </p:cNvPr>
          <p:cNvGraphicFramePr>
            <a:graphicFrameLocks noGrp="1"/>
          </p:cNvGraphicFramePr>
          <p:nvPr>
            <p:ph idx="1"/>
            <p:extLst>
              <p:ext uri="{D42A27DB-BD31-4B8C-83A1-F6EECF244321}">
                <p14:modId xmlns:p14="http://schemas.microsoft.com/office/powerpoint/2010/main" val="1616697323"/>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15627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7" name="Rectangle 16">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ey room full of question marks with an opening going out">
            <a:extLst>
              <a:ext uri="{FF2B5EF4-FFF2-40B4-BE49-F238E27FC236}">
                <a16:creationId xmlns:a16="http://schemas.microsoft.com/office/drawing/2014/main" id="{5FAF874E-F731-2A8B-6045-C87B9C28364C}"/>
              </a:ext>
            </a:extLst>
          </p:cNvPr>
          <p:cNvPicPr>
            <a:picLocks noChangeAspect="1"/>
          </p:cNvPicPr>
          <p:nvPr/>
        </p:nvPicPr>
        <p:blipFill>
          <a:blip r:embed="rId2">
            <a:alphaModFix amt="4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2E53B5B1-ED2C-E363-F81F-F3BCBA5125ED}"/>
              </a:ext>
            </a:extLst>
          </p:cNvPr>
          <p:cNvSpPr>
            <a:spLocks noGrp="1"/>
          </p:cNvSpPr>
          <p:nvPr>
            <p:ph type="title"/>
          </p:nvPr>
        </p:nvSpPr>
        <p:spPr>
          <a:xfrm>
            <a:off x="159026" y="265043"/>
            <a:ext cx="11031705" cy="438997"/>
          </a:xfrm>
        </p:spPr>
        <p:txBody>
          <a:bodyPr vert="horz" lIns="91440" tIns="45720" rIns="91440" bIns="45720" rtlCol="0" anchor="b">
            <a:normAutofit fontScale="90000"/>
          </a:bodyPr>
          <a:lstStyle/>
          <a:p>
            <a:r>
              <a:rPr lang="en-US" sz="4000" dirty="0">
                <a:solidFill>
                  <a:schemeClr val="tx1"/>
                </a:solidFill>
              </a:rPr>
              <a:t>Business Need</a:t>
            </a:r>
          </a:p>
        </p:txBody>
      </p:sp>
      <p:graphicFrame>
        <p:nvGraphicFramePr>
          <p:cNvPr id="7" name="TextBox 3">
            <a:extLst>
              <a:ext uri="{FF2B5EF4-FFF2-40B4-BE49-F238E27FC236}">
                <a16:creationId xmlns:a16="http://schemas.microsoft.com/office/drawing/2014/main" id="{1576316D-C05D-1818-C40B-C6E46D9F45DB}"/>
              </a:ext>
            </a:extLst>
          </p:cNvPr>
          <p:cNvGraphicFramePr/>
          <p:nvPr>
            <p:extLst>
              <p:ext uri="{D42A27DB-BD31-4B8C-83A1-F6EECF244321}">
                <p14:modId xmlns:p14="http://schemas.microsoft.com/office/powerpoint/2010/main" val="1565488825"/>
              </p:ext>
            </p:extLst>
          </p:nvPr>
        </p:nvGraphicFramePr>
        <p:xfrm>
          <a:off x="159026" y="704040"/>
          <a:ext cx="12032954" cy="6153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513896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C7395146-5287-46BF-BAAC-0A953D2AE301}"/>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708411BB-3F08-48DE-92CB-44A9DD452575}"/>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FB79838E-FAAE-4CD3-A08E-702E027D0EB9}"/>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dgm id="{FB1A0423-A2ED-415E-8CF6-64FEFD97E3F3}"/>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graphicEl>
                                              <a:dgm id="{C988DA17-2DCC-40A7-96E9-C527025B3355}"/>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graphicEl>
                                              <a:dgm id="{22EC80BD-9563-4E54-8DA3-71D0E007C3D7}"/>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graphicEl>
                                              <a:dgm id="{E0C5B7E7-32F9-4BF3-9FB1-E3550A11622C}"/>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graphicEl>
                                              <a:dgm id="{82F0C34F-FC05-41D8-8353-F980A088947B}"/>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lvl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BB53F82-F191-4EEB-AB7B-F69E634FA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44CA40-D060-E637-234D-5ED783EE9EB8}"/>
              </a:ext>
            </a:extLst>
          </p:cNvPr>
          <p:cNvSpPr>
            <a:spLocks noGrp="1"/>
          </p:cNvSpPr>
          <p:nvPr>
            <p:ph type="title"/>
          </p:nvPr>
        </p:nvSpPr>
        <p:spPr>
          <a:xfrm>
            <a:off x="581192" y="702156"/>
            <a:ext cx="11029616" cy="1188720"/>
          </a:xfrm>
        </p:spPr>
        <p:txBody>
          <a:bodyPr>
            <a:normAutofit/>
          </a:bodyPr>
          <a:lstStyle/>
          <a:p>
            <a:r>
              <a:rPr lang="en-US" dirty="0"/>
              <a:t>METHODOLOGY</a:t>
            </a:r>
          </a:p>
        </p:txBody>
      </p:sp>
      <p:sp>
        <p:nvSpPr>
          <p:cNvPr id="12" name="Rectangle 11">
            <a:extLst>
              <a:ext uri="{FF2B5EF4-FFF2-40B4-BE49-F238E27FC236}">
                <a16:creationId xmlns:a16="http://schemas.microsoft.com/office/drawing/2014/main" id="{8616AA08-3831-473D-B61B-89484A33C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8431B918-3A1C-46BA-9430-CAD97D9DA0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8400935A-2F82-4DC4-A4E1-E12EFB8C27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A3D5D599-1CAE-4C92-B5AE-8E51AF6D4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 shot of a computer&#10;&#10;Description automatically generated">
            <a:extLst>
              <a:ext uri="{FF2B5EF4-FFF2-40B4-BE49-F238E27FC236}">
                <a16:creationId xmlns:a16="http://schemas.microsoft.com/office/drawing/2014/main" id="{F8DA5608-CEB1-35D1-F15E-9B8CBFD28C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2756" y="2499053"/>
            <a:ext cx="3584624" cy="3405393"/>
          </a:xfrm>
          <a:prstGeom prst="rect">
            <a:avLst/>
          </a:prstGeom>
        </p:spPr>
      </p:pic>
      <p:sp>
        <p:nvSpPr>
          <p:cNvPr id="3" name="Content Placeholder 2">
            <a:extLst>
              <a:ext uri="{FF2B5EF4-FFF2-40B4-BE49-F238E27FC236}">
                <a16:creationId xmlns:a16="http://schemas.microsoft.com/office/drawing/2014/main" id="{EA4FEFC2-7FF3-4838-5C71-C946C05A255D}"/>
              </a:ext>
            </a:extLst>
          </p:cNvPr>
          <p:cNvSpPr>
            <a:spLocks noGrp="1"/>
          </p:cNvSpPr>
          <p:nvPr>
            <p:ph idx="1"/>
          </p:nvPr>
        </p:nvSpPr>
        <p:spPr>
          <a:xfrm>
            <a:off x="6335805" y="2180496"/>
            <a:ext cx="5275001" cy="4045683"/>
          </a:xfrm>
        </p:spPr>
        <p:txBody>
          <a:bodyPr>
            <a:normAutofit/>
          </a:bodyPr>
          <a:lstStyle/>
          <a:p>
            <a:r>
              <a:rPr lang="en-US" dirty="0">
                <a:latin typeface="Times New Roman" panose="02020603050405020304" pitchFamily="18" charset="0"/>
                <a:cs typeface="Times New Roman" panose="02020603050405020304" pitchFamily="18" charset="0"/>
              </a:rPr>
              <a:t>converted all the features into their respective data types as follows</a:t>
            </a:r>
          </a:p>
          <a:p>
            <a:r>
              <a:rPr lang="en-US" dirty="0">
                <a:latin typeface="Times New Roman" panose="02020603050405020304" pitchFamily="18" charset="0"/>
                <a:cs typeface="Times New Roman" panose="02020603050405020304" pitchFamily="18" charset="0"/>
              </a:rPr>
              <a:t>For feature engineering, we have created 2 new features like surgical season and score per denominator. Also, we have dropped all the irrelevant columns like start date, end date, footnote, facility id etc. While doing feature engineering we have used label encoding for features zip code, measure id and compared to national. For the mortality prediction we have used score feature and created 3 categories (Low, Medium, High).</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2249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D4EF3-2C26-FA09-2C95-7C06CC1D6164}"/>
              </a:ext>
            </a:extLst>
          </p:cNvPr>
          <p:cNvSpPr>
            <a:spLocks noGrp="1"/>
          </p:cNvSpPr>
          <p:nvPr>
            <p:ph type="title"/>
          </p:nvPr>
        </p:nvSpPr>
        <p:spPr/>
        <p:txBody>
          <a:bodyPr/>
          <a:lstStyle/>
          <a:p>
            <a:r>
              <a:rPr lang="en-US" dirty="0"/>
              <a:t>Comparison between addressing imbalancing data and feature engineering</a:t>
            </a:r>
          </a:p>
        </p:txBody>
      </p:sp>
      <p:sp>
        <p:nvSpPr>
          <p:cNvPr id="3" name="Text Placeholder 2">
            <a:extLst>
              <a:ext uri="{FF2B5EF4-FFF2-40B4-BE49-F238E27FC236}">
                <a16:creationId xmlns:a16="http://schemas.microsoft.com/office/drawing/2014/main" id="{0EA890AA-8D98-8303-18E0-CACBB0DDE8FF}"/>
              </a:ext>
            </a:extLst>
          </p:cNvPr>
          <p:cNvSpPr>
            <a:spLocks noGrp="1"/>
          </p:cNvSpPr>
          <p:nvPr>
            <p:ph type="body" idx="1"/>
          </p:nvPr>
        </p:nvSpPr>
        <p:spPr/>
        <p:txBody>
          <a:bodyPr/>
          <a:lstStyle/>
          <a:p>
            <a:pPr algn="ctr"/>
            <a:r>
              <a:rPr lang="en-US" b="1" dirty="0"/>
              <a:t>Addressing Imbalanced Data using Smote</a:t>
            </a:r>
          </a:p>
        </p:txBody>
      </p:sp>
      <p:sp>
        <p:nvSpPr>
          <p:cNvPr id="5" name="Text Placeholder 4">
            <a:extLst>
              <a:ext uri="{FF2B5EF4-FFF2-40B4-BE49-F238E27FC236}">
                <a16:creationId xmlns:a16="http://schemas.microsoft.com/office/drawing/2014/main" id="{47464B4F-9196-C312-17A5-BCF5736CF97D}"/>
              </a:ext>
            </a:extLst>
          </p:cNvPr>
          <p:cNvSpPr>
            <a:spLocks noGrp="1"/>
          </p:cNvSpPr>
          <p:nvPr>
            <p:ph type="body" sz="quarter" idx="3"/>
          </p:nvPr>
        </p:nvSpPr>
        <p:spPr/>
        <p:txBody>
          <a:bodyPr/>
          <a:lstStyle/>
          <a:p>
            <a:pPr algn="ctr"/>
            <a:r>
              <a:rPr lang="en-US" b="1" dirty="0"/>
              <a:t>Feature Engineering</a:t>
            </a:r>
          </a:p>
        </p:txBody>
      </p:sp>
      <p:pic>
        <p:nvPicPr>
          <p:cNvPr id="7" name="Content Placeholder 6" descr="A comparison of a bar graph&#10;&#10;Description automatically generated">
            <a:extLst>
              <a:ext uri="{FF2B5EF4-FFF2-40B4-BE49-F238E27FC236}">
                <a16:creationId xmlns:a16="http://schemas.microsoft.com/office/drawing/2014/main" id="{703C2A12-D987-77F5-525C-CEA3B8F4290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81025" y="3078559"/>
            <a:ext cx="5194300" cy="2629695"/>
          </a:xfrm>
          <a:prstGeom prst="rect">
            <a:avLst/>
          </a:prstGeom>
        </p:spPr>
      </p:pic>
      <p:pic>
        <p:nvPicPr>
          <p:cNvPr id="8" name="Content Placeholder 7" descr="A graph of a graph of a bar&#10;&#10;Description automatically generated with low confidence">
            <a:extLst>
              <a:ext uri="{FF2B5EF4-FFF2-40B4-BE49-F238E27FC236}">
                <a16:creationId xmlns:a16="http://schemas.microsoft.com/office/drawing/2014/main" id="{34A337B3-4D7F-B685-AC4B-D88C510A24F2}"/>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416675" y="3087696"/>
            <a:ext cx="5194300" cy="2611420"/>
          </a:xfrm>
          <a:prstGeom prst="rect">
            <a:avLst/>
          </a:prstGeom>
        </p:spPr>
      </p:pic>
    </p:spTree>
    <p:extLst>
      <p:ext uri="{BB962C8B-B14F-4D97-AF65-F5344CB8AC3E}">
        <p14:creationId xmlns:p14="http://schemas.microsoft.com/office/powerpoint/2010/main" val="1932957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B9EC6EB-20B4-47D9-B377-8AB3F9EDF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C5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A0F7BF8B-EF10-D0DF-4726-28BB078C1BCA}"/>
              </a:ext>
            </a:extLst>
          </p:cNvPr>
          <p:cNvPicPr>
            <a:picLocks noChangeAspect="1"/>
          </p:cNvPicPr>
          <p:nvPr/>
        </p:nvPicPr>
        <p:blipFill>
          <a:blip r:embed="rId2">
            <a:extLst>
              <a:ext uri="{28A0092B-C50C-407E-A947-70E740481C1C}">
                <a14:useLocalDpi xmlns:a14="http://schemas.microsoft.com/office/drawing/2010/main" val="0"/>
              </a:ext>
            </a:extLst>
          </a:blip>
          <a:srcRect r="1" b="19865"/>
          <a:stretch/>
        </p:blipFill>
        <p:spPr>
          <a:xfrm>
            <a:off x="643467" y="643467"/>
            <a:ext cx="10905066" cy="5571066"/>
          </a:xfrm>
          <a:prstGeom prst="rect">
            <a:avLst/>
          </a:prstGeom>
        </p:spPr>
      </p:pic>
      <p:sp>
        <p:nvSpPr>
          <p:cNvPr id="10" name="Rectangle 9">
            <a:extLst>
              <a:ext uri="{FF2B5EF4-FFF2-40B4-BE49-F238E27FC236}">
                <a16:creationId xmlns:a16="http://schemas.microsoft.com/office/drawing/2014/main" id="{A1D6CD10-98FC-4295-B0E3-77908B8EC3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3498937"/>
      </p:ext>
    </p:extLst>
  </p:cSld>
  <p:clrMapOvr>
    <a:masterClrMapping/>
  </p:clrMapOvr>
</p:sld>
</file>

<file path=ppt/theme/theme1.xml><?xml version="1.0" encoding="utf-8"?>
<a:theme xmlns:a="http://schemas.openxmlformats.org/drawingml/2006/main" name="Dividend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Dividend">
      <a:majorFont>
        <a:latin typeface="Century School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227</TotalTime>
  <Words>1793</Words>
  <Application>Microsoft Office PowerPoint</Application>
  <PresentationFormat>Widescreen</PresentationFormat>
  <Paragraphs>139</Paragraphs>
  <Slides>26</Slides>
  <Notes>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Aptos</vt:lpstr>
      <vt:lpstr>Arial</vt:lpstr>
      <vt:lpstr>Calibri</vt:lpstr>
      <vt:lpstr>Century Schoolbook</vt:lpstr>
      <vt:lpstr>Franklin Gothic Book</vt:lpstr>
      <vt:lpstr>Times New Roman</vt:lpstr>
      <vt:lpstr>Wingdings</vt:lpstr>
      <vt:lpstr>Wingdings 2</vt:lpstr>
      <vt:lpstr>DividendVTI</vt:lpstr>
      <vt:lpstr>Predictive Modeling Of  In-hospital Mortality Following Elective Surgery</vt:lpstr>
      <vt:lpstr>Introduction</vt:lpstr>
      <vt:lpstr>Problem Statement</vt:lpstr>
      <vt:lpstr>ABSTRACT</vt:lpstr>
      <vt:lpstr>Description of Dataset Fields:</vt:lpstr>
      <vt:lpstr>Business Need</vt:lpstr>
      <vt:lpstr>METHODOLOGY</vt:lpstr>
      <vt:lpstr>Comparison between addressing imbalancing data and feature engineering</vt:lpstr>
      <vt:lpstr>PowerPoint Presentation</vt:lpstr>
      <vt:lpstr>Model Implementations:</vt:lpstr>
      <vt:lpstr>Logistic Regression</vt:lpstr>
      <vt:lpstr>ROC-AUC Curve</vt:lpstr>
      <vt:lpstr>Random Forest Classifier</vt:lpstr>
      <vt:lpstr>Random Forest Classifier</vt:lpstr>
      <vt:lpstr>Support Vector Machine</vt:lpstr>
      <vt:lpstr>K-Nearest Neighbor</vt:lpstr>
      <vt:lpstr>K-Nearest Neighbor</vt:lpstr>
      <vt:lpstr>Comparison of the models</vt:lpstr>
      <vt:lpstr>SMART HOSPITALS FINDER PERSONALIZED HEALTH CARE RECOMMENDATIONS</vt:lpstr>
      <vt:lpstr>Technology Stack:</vt:lpstr>
      <vt:lpstr>PowerPoint Presentation</vt:lpstr>
      <vt:lpstr>Insightful analysis of the hospital finder</vt:lpstr>
      <vt:lpstr>City VS State Hospital Performance</vt:lpstr>
      <vt:lpstr>Hospital Search Results: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Jammula, Jahnavi</dc:creator>
  <cp:lastModifiedBy>Jammula, Jahnavi</cp:lastModifiedBy>
  <cp:revision>12</cp:revision>
  <dcterms:created xsi:type="dcterms:W3CDTF">2025-01-08T04:47:00Z</dcterms:created>
  <dcterms:modified xsi:type="dcterms:W3CDTF">2025-02-04T23:41:52Z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2025-01-08T06:24:57Z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350c54e6-0497-4fff-b117-17d8181c8aac</vt:lpwstr>
  </property>
  <property fmtid="{D5CDD505-2E9C-101B-9397-08002B2CF9AE}" pid="7" name="MSIP_Label_defa4170-0d19-0005-0004-bc88714345d2_ActionId">
    <vt:lpwstr>a5fdcac9-37aa-4a30-9d24-84bdf8c1a320</vt:lpwstr>
  </property>
  <property fmtid="{D5CDD505-2E9C-101B-9397-08002B2CF9AE}" pid="8" name="MSIP_Label_defa4170-0d19-0005-0004-bc88714345d2_ContentBits">
    <vt:lpwstr>0</vt:lpwstr>
  </property>
</Properties>
</file>